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00C099C2-F960-439A-9322-C3C74C6A9F54}" type="datetimeFigureOut">
              <a:rPr lang="en-US" smtClean="0"/>
              <a:t>3/30/2022</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C099C2-F960-439A-9322-C3C74C6A9F54}"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6617C1-7A21-43BC-9853-7F296CFBF2A7}"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00C099C2-F960-439A-9322-C3C74C6A9F54}" type="datetimeFigureOut">
              <a:rPr lang="en-US" smtClean="0"/>
              <a:t>3/30/2022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EA6617C1-7A21-43BC-9853-7F296CFBF2A7}"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00C099C2-F960-439A-9322-C3C74C6A9F54}" type="datetimeFigureOut">
              <a:rPr lang="en-US" smtClean="0"/>
              <a:t>3/30/2022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EA6617C1-7A21-43BC-9853-7F296CFBF2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Objetivos de la unidad </a:t>
            </a:r>
          </a:p>
        </p:txBody>
      </p:sp>
      <p:sp>
        <p:nvSpPr>
          <p:cNvPr id="3" name="Content Placeholder 2">
            <a:extLst>
              <a:ext uri="{FF2B5EF4-FFF2-40B4-BE49-F238E27FC236}">
                <a16:creationId xmlns:a16="http://schemas.microsoft.com/office/drawing/2014/main" id="{272E6CBC-90FE-428A-9212-7EE3382E5896}"/>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s-ES" kern="1200">
                <a:sym typeface="Arial"/>
              </a:rPr>
              <a:t>Al final de esta lección, debería poder aplicar conceptos clave en una actividad basada en un escenario:</a:t>
            </a:r>
          </a:p>
          <a:p>
            <a:pPr marL="254000" lvl="1" indent="-254000" fontAlgn="auto">
              <a:spcBef>
                <a:spcPct val="100000"/>
              </a:spcBef>
              <a:spcAft>
                <a:spcPts val="0"/>
              </a:spcAft>
              <a:buSzPct val="99000"/>
              <a:buFont typeface="Arial"/>
              <a:buChar char="•"/>
              <a:tabLst/>
            </a:pPr>
            <a:r>
              <a:rPr lang="es-ES" kern="1200">
                <a:ea typeface="+mn-ea"/>
                <a:sym typeface="Arial"/>
              </a:rPr>
              <a:t>Características de gestión de ICS </a:t>
            </a:r>
          </a:p>
          <a:p>
            <a:pPr marL="254000" lvl="1" indent="-254000" fontAlgn="auto">
              <a:spcBef>
                <a:spcPct val="100000"/>
              </a:spcBef>
              <a:spcAft>
                <a:spcPts val="0"/>
              </a:spcAft>
              <a:buSzPct val="99000"/>
              <a:buFont typeface="Arial"/>
              <a:buChar char="•"/>
              <a:tabLst/>
            </a:pPr>
            <a:r>
              <a:rPr lang="es-ES" kern="1200">
                <a:ea typeface="+mn-ea"/>
                <a:sym typeface="Arial"/>
              </a:rPr>
              <a:t>Comando de Incidentes y Comando Unificado </a:t>
            </a:r>
          </a:p>
          <a:p>
            <a:pPr marL="254000" lvl="1" indent="-254000" fontAlgn="auto">
              <a:spcBef>
                <a:spcPct val="100000"/>
              </a:spcBef>
              <a:spcAft>
                <a:spcPts val="0"/>
              </a:spcAft>
              <a:buSzPct val="99000"/>
              <a:buFont typeface="Arial"/>
              <a:buChar char="•"/>
              <a:tabLst/>
            </a:pPr>
            <a:r>
              <a:rPr lang="es-ES" kern="1200">
                <a:ea typeface="+mn-ea"/>
                <a:sym typeface="Arial"/>
              </a:rPr>
              <a:t>Tamaño inicial</a:t>
            </a:r>
          </a:p>
          <a:p>
            <a:pPr marL="254000" lvl="1" indent="-254000" fontAlgn="auto">
              <a:spcBef>
                <a:spcPct val="100000"/>
              </a:spcBef>
              <a:spcAft>
                <a:spcPts val="0"/>
              </a:spcAft>
              <a:buSzPct val="99000"/>
              <a:buFont typeface="Arial"/>
              <a:buChar char="•"/>
              <a:tabLst/>
            </a:pPr>
            <a:r>
              <a:rPr lang="es-ES" kern="1200">
                <a:ea typeface="+mn-ea"/>
                <a:sym typeface="Arial"/>
              </a:rPr>
              <a:t>Desarrollar objetivos de incidentes </a:t>
            </a:r>
          </a:p>
          <a:p>
            <a:pPr marL="254000" lvl="1" indent="-254000" fontAlgn="auto">
              <a:spcBef>
                <a:spcPct val="100000"/>
              </a:spcBef>
              <a:spcAft>
                <a:spcPts val="0"/>
              </a:spcAft>
              <a:buSzPct val="99000"/>
              <a:buFont typeface="Arial"/>
              <a:buChar char="•"/>
              <a:tabLst/>
            </a:pPr>
            <a:r>
              <a:rPr lang="es-ES" kern="1200">
                <a:ea typeface="+mn-ea"/>
                <a:sym typeface="Arial"/>
              </a:rPr>
              <a:t>Determinación de los requisitos de recursos </a:t>
            </a:r>
          </a:p>
          <a:p>
            <a:pPr marL="254000" lvl="1" indent="-254000" fontAlgn="auto">
              <a:spcBef>
                <a:spcPct val="100000"/>
              </a:spcBef>
              <a:spcAft>
                <a:spcPts val="0"/>
              </a:spcAft>
              <a:buSzPct val="99000"/>
              <a:buFont typeface="Arial"/>
              <a:buChar char="•"/>
              <a:tabLst/>
            </a:pPr>
            <a:r>
              <a:rPr lang="es-ES" kern="1200">
                <a:ea typeface="+mn-ea"/>
                <a:sym typeface="Arial"/>
              </a:rPr>
              <a:t>Determinación de la estructura de ICS apropiada para un incidente </a:t>
            </a:r>
          </a:p>
          <a:p>
            <a:pPr marL="254000" lvl="1" indent="-254000" fontAlgn="auto">
              <a:spcBef>
                <a:spcPct val="100000"/>
              </a:spcBef>
              <a:spcAft>
                <a:spcPts val="0"/>
              </a:spcAft>
              <a:buSzPct val="99000"/>
              <a:buFont typeface="Arial"/>
              <a:buChar char="•"/>
              <a:tabLst/>
            </a:pPr>
            <a:r>
              <a:rPr lang="es-ES" kern="1200">
                <a:ea typeface="+mn-ea"/>
                <a:sym typeface="Arial"/>
              </a:rPr>
              <a:t>Transferencia de commando</a:t>
            </a:r>
            <a:endParaRPr lang="en-US"/>
          </a:p>
        </p:txBody>
      </p:sp>
      <p:sp>
        <p:nvSpPr>
          <p:cNvPr id="6" name="Slide Number Placeholder 5">
            <a:extLst>
              <a:ext uri="{FF2B5EF4-FFF2-40B4-BE49-F238E27FC236}">
                <a16:creationId xmlns:a16="http://schemas.microsoft.com/office/drawing/2014/main" id="{4A742D36-1B54-4B71-835B-C8FDEBACBB25}"/>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a:t>
            </a:fld>
            <a:endParaRPr lang="en-US"/>
          </a:p>
        </p:txBody>
      </p:sp>
    </p:spTree>
    <p:extLst>
      <p:ext uri="{BB962C8B-B14F-4D97-AF65-F5344CB8AC3E}">
        <p14:creationId xmlns:p14="http://schemas.microsoft.com/office/powerpoint/2010/main" val="331890183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Establecer comando (continuación) </a:t>
            </a:r>
          </a:p>
        </p:txBody>
      </p:sp>
      <p:sp>
        <p:nvSpPr>
          <p:cNvPr id="3" name="Content Placeholder 2">
            <a:extLst>
              <a:ext uri="{FF2B5EF4-FFF2-40B4-BE49-F238E27FC236}">
                <a16:creationId xmlns:a16="http://schemas.microsoft.com/office/drawing/2014/main" id="{FED144AE-D8C6-46A6-B453-37E388077AC9}"/>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Has establecido un comando de incidente bajo un único Comandante de Incidente. Este Comandante de Incidentes será del Departamento de Bomberos de Central City. Otras jurisdicciones y agencias involucradas en la respuesta a este incidente tomarán la dirección de este Comandante del incidente. </a:t>
            </a:r>
          </a:p>
          <a:p>
            <a:pPr fontAlgn="auto">
              <a:spcBef>
                <a:spcPct val="100000"/>
              </a:spcBef>
              <a:spcAft>
                <a:spcPts val="0"/>
              </a:spcAft>
              <a:buSzPct val="99000"/>
              <a:tabLst/>
            </a:pPr>
            <a:r>
              <a:rPr lang="es-ES" kern="1200">
                <a:sym typeface="Arial"/>
              </a:rPr>
              <a:t>Esto se ajusta a la característica de gestión de NIMS </a:t>
            </a:r>
            <a:r>
              <a:rPr lang="es-ES" b="1" kern="1200">
                <a:sym typeface="Arial"/>
              </a:rPr>
              <a:t>de la cadena de mando y la unidad de mando</a:t>
            </a:r>
            <a:r>
              <a:rPr lang="es-ES" kern="1200">
                <a:sym typeface="Arial"/>
              </a:rPr>
              <a:t>: todos los respondedores están bajo una única estructura de comando liderada por un Comandante de incidentes. </a:t>
            </a:r>
          </a:p>
          <a:p>
            <a:pPr fontAlgn="auto">
              <a:spcBef>
                <a:spcPct val="100000"/>
              </a:spcBef>
              <a:spcAft>
                <a:spcPts val="0"/>
              </a:spcAft>
              <a:buSzPct val="99000"/>
              <a:tabLst/>
            </a:pPr>
            <a:r>
              <a:rPr lang="es-ES" kern="1200">
                <a:sym typeface="Arial"/>
              </a:rPr>
              <a:t>Recuerde que el Comandante del incidente manejará el incidente estableciendo un conjunto común de objetivos de incidente para todas las jurisdicciones y agencias involucradas en esta respuesta.</a:t>
            </a:r>
            <a:endParaRPr lang="en-US"/>
          </a:p>
        </p:txBody>
      </p:sp>
      <p:pic>
        <p:nvPicPr>
          <p:cNvPr id="8" name="Content Placeholder 7" descr="Man in firefighter hat with Incident Commander as caption.">
            <a:extLst>
              <a:ext uri="{FF2B5EF4-FFF2-40B4-BE49-F238E27FC236}">
                <a16:creationId xmlns:a16="http://schemas.microsoft.com/office/drawing/2014/main" id="{1FF35080-7327-44B4-8273-D94CF535B3C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57851" y="2419209"/>
            <a:ext cx="1771897" cy="2019582"/>
          </a:xfrm>
          <a:prstGeom prst="rect">
            <a:avLst/>
          </a:prstGeom>
        </p:spPr>
      </p:pic>
      <p:sp>
        <p:nvSpPr>
          <p:cNvPr id="9" name="Slide Number Placeholder 8">
            <a:extLst>
              <a:ext uri="{FF2B5EF4-FFF2-40B4-BE49-F238E27FC236}">
                <a16:creationId xmlns:a16="http://schemas.microsoft.com/office/drawing/2014/main" id="{1B3F459C-CE34-47AE-92DB-D4F1947CA1A1}"/>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10</a:t>
            </a:fld>
            <a:endParaRPr lang="en-US"/>
          </a:p>
        </p:txBody>
      </p:sp>
    </p:spTree>
    <p:extLst>
      <p:ext uri="{BB962C8B-B14F-4D97-AF65-F5344CB8AC3E}">
        <p14:creationId xmlns:p14="http://schemas.microsoft.com/office/powerpoint/2010/main" val="260032650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Entonces, ¿qué sigue? </a:t>
            </a:r>
          </a:p>
        </p:txBody>
      </p:sp>
      <p:sp>
        <p:nvSpPr>
          <p:cNvPr id="3" name="Content Placeholder 2">
            <a:extLst>
              <a:ext uri="{FF2B5EF4-FFF2-40B4-BE49-F238E27FC236}">
                <a16:creationId xmlns:a16="http://schemas.microsoft.com/office/drawing/2014/main" id="{42463A67-35E6-4826-85A4-A1D9A688C287}"/>
              </a:ext>
            </a:extLst>
          </p:cNvPr>
          <p:cNvSpPr>
            <a:spLocks noGrp="1"/>
          </p:cNvSpPr>
          <p:nvPr>
            <p:ph sz="quarter" idx="13"/>
          </p:nvPr>
        </p:nvSpPr>
        <p:spPr>
          <a:xfrm>
            <a:off x="457200" y="1153076"/>
            <a:ext cx="8229600" cy="3260365"/>
          </a:xfrm>
        </p:spPr>
        <p:txBody>
          <a:bodyPr>
            <a:normAutofit/>
          </a:bodyPr>
          <a:lstStyle/>
          <a:p>
            <a:pPr fontAlgn="auto">
              <a:spcBef>
                <a:spcPct val="100000"/>
              </a:spcBef>
              <a:buSzPct val="99000"/>
              <a:tabLst/>
            </a:pPr>
            <a:r>
              <a:rPr lang="es-ES" sz="1000" kern="1200" dirty="0">
                <a:sym typeface="Arial"/>
              </a:rPr>
              <a:t>Actuando como Comandante del incidente y determinando su aproximación al incidente, sus acciones iniciales deben incluir un </a:t>
            </a:r>
            <a:r>
              <a:rPr lang="es-ES" sz="1000" b="1" kern="1200" dirty="0">
                <a:sym typeface="Arial"/>
              </a:rPr>
              <a:t>SIZE-UP</a:t>
            </a:r>
            <a:r>
              <a:rPr lang="es-ES" sz="1000" kern="1200" dirty="0">
                <a:sym typeface="Arial"/>
              </a:rPr>
              <a:t>. </a:t>
            </a:r>
          </a:p>
          <a:p>
            <a:pPr fontAlgn="auto">
              <a:spcBef>
                <a:spcPct val="100000"/>
              </a:spcBef>
              <a:buSzPct val="99000"/>
              <a:tabLst/>
            </a:pPr>
            <a:r>
              <a:rPr lang="es-ES" sz="1000" kern="1200" dirty="0">
                <a:sym typeface="Arial"/>
              </a:rPr>
              <a:t>Se realiza una evaluación para desarrollar los objetivos iniciales del incidente. Los objetivos del incidente definirán qué tipos de recursos se requieren para responder al incidente. Finalmente, los recursos que gestionará el Comandante del incidente afectarán a qué puestos del Personal general y del Comando se activarán para ayudar al CI en la gestión del incidente.</a:t>
            </a:r>
            <a:endParaRPr lang="es-ES" sz="1000" b="1" kern="1200" dirty="0">
              <a:sym typeface="Arial"/>
            </a:endParaRPr>
          </a:p>
          <a:p>
            <a:pPr fontAlgn="auto">
              <a:spcBef>
                <a:spcPct val="100000"/>
              </a:spcBef>
              <a:buSzPct val="99000"/>
              <a:tabLst/>
            </a:pPr>
            <a:r>
              <a:rPr lang="es-ES" sz="1000" b="1" kern="1200" dirty="0">
                <a:sym typeface="Arial"/>
              </a:rPr>
              <a:t>Entonces, ¿qué sigue? (Continuado) </a:t>
            </a:r>
            <a:endParaRPr lang="es-ES" sz="1000" kern="1200" dirty="0">
              <a:sym typeface="Arial"/>
            </a:endParaRPr>
          </a:p>
          <a:p>
            <a:pPr fontAlgn="auto">
              <a:spcBef>
                <a:spcPct val="100000"/>
              </a:spcBef>
              <a:buSzPct val="99000"/>
              <a:tabLst/>
            </a:pPr>
            <a:r>
              <a:rPr lang="es-ES" sz="1000" kern="1200" dirty="0">
                <a:sym typeface="Arial"/>
              </a:rPr>
              <a:t>Las consideraciones para una evaluación detallada en este curso incluyen: </a:t>
            </a:r>
          </a:p>
          <a:p>
            <a:pPr marL="254000" lvl="1" indent="-254000" fontAlgn="auto">
              <a:spcBef>
                <a:spcPct val="100000"/>
              </a:spcBef>
              <a:buSzPct val="99000"/>
              <a:buFont typeface="Arial"/>
              <a:buAutoNum type="arabicPeriod"/>
              <a:tabLst/>
            </a:pPr>
            <a:r>
              <a:rPr lang="es-ES" sz="1000" kern="1200" dirty="0">
                <a:ea typeface="+mn-ea"/>
                <a:sym typeface="Arial"/>
              </a:rPr>
              <a:t>Evaluar la naturaleza y magnitud del incidente. </a:t>
            </a:r>
          </a:p>
          <a:p>
            <a:pPr marL="254000" lvl="1" indent="-254000" fontAlgn="auto">
              <a:spcBef>
                <a:spcPct val="100000"/>
              </a:spcBef>
              <a:buSzPct val="99000"/>
              <a:buFont typeface="Arial"/>
              <a:buAutoNum type="arabicPeriod"/>
              <a:tabLst/>
            </a:pPr>
            <a:r>
              <a:rPr lang="es-ES" sz="1000" kern="1200" dirty="0">
                <a:ea typeface="+mn-ea"/>
                <a:sym typeface="Arial"/>
              </a:rPr>
              <a:t>Determinar los peligros y preocupaciones de seguridad. 3.Determinar las prioridades iniciales y los requisitos de recursos inmediatos.</a:t>
            </a:r>
          </a:p>
          <a:p>
            <a:pPr marL="254000" lvl="1" indent="-254000" fontAlgn="auto">
              <a:spcBef>
                <a:spcPct val="100000"/>
              </a:spcBef>
              <a:buSzPct val="99000"/>
              <a:buFont typeface="Arial"/>
              <a:buAutoNum type="arabicPeriod"/>
              <a:tabLst/>
            </a:pPr>
            <a:r>
              <a:rPr lang="es-ES" sz="1000" kern="1200" dirty="0">
                <a:ea typeface="+mn-ea"/>
                <a:sym typeface="Arial"/>
              </a:rPr>
              <a:t>Determinar la ubicación del puesto de comando de incidentes y el área de espera. </a:t>
            </a:r>
          </a:p>
          <a:p>
            <a:pPr marL="254000" lvl="1" indent="-254000" fontAlgn="auto">
              <a:spcBef>
                <a:spcPct val="100000"/>
              </a:spcBef>
              <a:buSzPct val="99000"/>
              <a:buFont typeface="Arial"/>
              <a:buAutoNum type="arabicPeriod"/>
              <a:tabLst/>
            </a:pPr>
            <a:r>
              <a:rPr lang="es-ES" sz="1000" kern="1200" dirty="0">
                <a:ea typeface="+mn-ea"/>
                <a:sym typeface="Arial"/>
              </a:rPr>
              <a:t>Determinar las rutas de entrada y salida para los respondedores.</a:t>
            </a:r>
          </a:p>
          <a:p>
            <a:pPr>
              <a:spcBef>
                <a:spcPct val="100000"/>
              </a:spcBef>
              <a:buSzPct val="99000"/>
            </a:pPr>
            <a:r>
              <a:rPr lang="es-ES" sz="1000" kern="1200" dirty="0">
                <a:sym typeface="Arial"/>
              </a:rPr>
              <a:t>Nuevamente, primero deberá completar sus actividades de tamaño para determinar las secciones de ICS que necesitará para administrar el incidente. En la siguiente actividad, recorrerá estas acciones iniciales que tomará como el primer supervisor en la escena.</a:t>
            </a:r>
            <a:endParaRPr lang="en-US" sz="1000" dirty="0"/>
          </a:p>
        </p:txBody>
      </p:sp>
      <p:pic>
        <p:nvPicPr>
          <p:cNvPr id="11" name="Content Placeholder 10" descr="Diagram with box labeled Incident Commander, arrow pointing to document labeled Incident Objectives.  Three arrows pointing from Incident Objectives to Strategies, Resources, and ICS Structure.">
            <a:extLst>
              <a:ext uri="{FF2B5EF4-FFF2-40B4-BE49-F238E27FC236}">
                <a16:creationId xmlns:a16="http://schemas.microsoft.com/office/drawing/2014/main" id="{50FBAB9D-328E-4C3D-80F7-E8C0324961C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762476" y="4413442"/>
            <a:ext cx="3619048" cy="1019048"/>
          </a:xfrm>
          <a:prstGeom prst="rect">
            <a:avLst/>
          </a:prstGeom>
        </p:spPr>
      </p:pic>
      <p:sp>
        <p:nvSpPr>
          <p:cNvPr id="12" name="Slide Number Placeholder 11">
            <a:extLst>
              <a:ext uri="{FF2B5EF4-FFF2-40B4-BE49-F238E27FC236}">
                <a16:creationId xmlns:a16="http://schemas.microsoft.com/office/drawing/2014/main" id="{06DD2380-2A99-4195-8AA1-606593ED08F3}"/>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11</a:t>
            </a:fld>
            <a:endParaRPr lang="en-US"/>
          </a:p>
        </p:txBody>
      </p:sp>
    </p:spTree>
    <p:extLst>
      <p:ext uri="{BB962C8B-B14F-4D97-AF65-F5344CB8AC3E}">
        <p14:creationId xmlns:p14="http://schemas.microsoft.com/office/powerpoint/2010/main" val="3689607412"/>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Evaluar la naturaleza y la magnitud </a:t>
            </a:r>
            <a:endParaRPr lang="en-US"/>
          </a:p>
        </p:txBody>
      </p:sp>
      <p:sp>
        <p:nvSpPr>
          <p:cNvPr id="3" name="Content Placeholder 2">
            <a:extLst>
              <a:ext uri="{FF2B5EF4-FFF2-40B4-BE49-F238E27FC236}">
                <a16:creationId xmlns:a16="http://schemas.microsoft.com/office/drawing/2014/main" id="{30485104-3ADC-49F9-B226-8F034C88A9D5}"/>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dirty="0">
                <a:sym typeface="Arial"/>
              </a:rPr>
              <a:t>Comenzaremos la evaluación observando las dos primeras consideraciones:</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Evaluar la naturaleza y magnitud del incidente.</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Determinar los peligros y preocupaciones de seguridad.</a:t>
            </a:r>
          </a:p>
          <a:p>
            <a:pPr fontAlgn="auto">
              <a:spcBef>
                <a:spcPct val="100000"/>
              </a:spcBef>
              <a:spcAft>
                <a:spcPts val="0"/>
              </a:spcAft>
              <a:buSzPct val="99000"/>
              <a:tabLst/>
            </a:pPr>
            <a:r>
              <a:rPr lang="es-ES" kern="1200" dirty="0" err="1">
                <a:sym typeface="Arial"/>
              </a:rPr>
              <a:t>Nature</a:t>
            </a:r>
            <a:r>
              <a:rPr lang="es-ES" kern="1200" dirty="0">
                <a:sym typeface="Arial"/>
              </a:rPr>
              <a:t> </a:t>
            </a:r>
            <a:r>
              <a:rPr lang="es-ES" kern="1200" dirty="0" err="1">
                <a:sym typeface="Arial"/>
              </a:rPr>
              <a:t>anLa</a:t>
            </a:r>
            <a:r>
              <a:rPr lang="es-ES" kern="1200" dirty="0">
                <a:sym typeface="Arial"/>
              </a:rPr>
              <a:t> naturaleza y la magnitud se refieren a su evaluación de qué tipo de incidente enfrenta. Esto puede incluir el tipo de incidente y el tamaño y la complejidad del evento. </a:t>
            </a:r>
          </a:p>
          <a:p>
            <a:pPr fontAlgn="auto">
              <a:spcBef>
                <a:spcPct val="100000"/>
              </a:spcBef>
              <a:spcAft>
                <a:spcPts val="0"/>
              </a:spcAft>
              <a:buSzPct val="99000"/>
              <a:tabLst/>
            </a:pPr>
            <a:r>
              <a:rPr lang="es-ES" kern="1200" dirty="0">
                <a:sym typeface="Arial"/>
              </a:rPr>
              <a:t>¿Qué valoras es la naturaleza de este incidente? </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Un evento de incendio porque estamos tratando con un incendio de un vehículo, un posible incendio estructural y personal herido</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Un evento médico porque estamos tratando con personal herido y potencialmente muerto. </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Un evento de aplicación de la ley porque hay un requisito para la escena y el control del tráfico y la posibilidad de una escena del crimen</a:t>
            </a:r>
          </a:p>
          <a:p>
            <a:pPr marL="457200" indent="-457200" fontAlgn="auto">
              <a:spcBef>
                <a:spcPct val="100000"/>
              </a:spcBef>
              <a:spcAft>
                <a:spcPts val="0"/>
              </a:spcAft>
              <a:buSzPct val="99000"/>
              <a:buFont typeface="Arial" panose="020B0604020202020204" pitchFamily="34" charset="0"/>
              <a:buChar char="•"/>
              <a:tabLst/>
            </a:pPr>
            <a:r>
              <a:rPr lang="es-ES" kern="1200" dirty="0">
                <a:sym typeface="Arial"/>
              </a:rPr>
              <a:t>Un evento de infraestructura pública debido al potencial de líneas eléctricas caídas, tuberías de agua y la posible presencia de gas de los servicios públicos dañados.</a:t>
            </a:r>
          </a:p>
        </p:txBody>
      </p:sp>
      <p:pic>
        <p:nvPicPr>
          <p:cNvPr id="8" name="Content Placeholder 7" descr="Photo 1 Fire hose spraying fire. Photo 2 Responders helping patient on stretcher. Photo 3 Police officer at barricade.  Photo 4 Emergency management responder.">
            <a:extLst>
              <a:ext uri="{FF2B5EF4-FFF2-40B4-BE49-F238E27FC236}">
                <a16:creationId xmlns:a16="http://schemas.microsoft.com/office/drawing/2014/main" id="{6422F91E-CA9F-43A3-9D02-9F96A6413FF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14634" y="1618996"/>
            <a:ext cx="3629532" cy="3629532"/>
          </a:xfrm>
          <a:prstGeom prst="rect">
            <a:avLst/>
          </a:prstGeom>
        </p:spPr>
      </p:pic>
      <p:sp>
        <p:nvSpPr>
          <p:cNvPr id="9" name="Slide Number Placeholder 8">
            <a:extLst>
              <a:ext uri="{FF2B5EF4-FFF2-40B4-BE49-F238E27FC236}">
                <a16:creationId xmlns:a16="http://schemas.microsoft.com/office/drawing/2014/main" id="{A5B16CDA-015E-40E1-9196-6C5F6D710E6F}"/>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12</a:t>
            </a:fld>
            <a:endParaRPr lang="en-US"/>
          </a:p>
        </p:txBody>
      </p:sp>
    </p:spTree>
    <p:extLst>
      <p:ext uri="{BB962C8B-B14F-4D97-AF65-F5344CB8AC3E}">
        <p14:creationId xmlns:p14="http://schemas.microsoft.com/office/powerpoint/2010/main" val="65454194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Mecanografía de incidentes </a:t>
            </a:r>
          </a:p>
        </p:txBody>
      </p:sp>
      <p:sp>
        <p:nvSpPr>
          <p:cNvPr id="3" name="Content Placeholder 2">
            <a:extLst>
              <a:ext uri="{FF2B5EF4-FFF2-40B4-BE49-F238E27FC236}">
                <a16:creationId xmlns:a16="http://schemas.microsoft.com/office/drawing/2014/main" id="{9E240419-2CC7-41A7-B82A-233821F3DC8F}"/>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Debe recordar de este curso que una forma útil de caracterizar incidentes es mediante la escritura de incidentes. </a:t>
            </a:r>
          </a:p>
          <a:p>
            <a:pPr fontAlgn="auto">
              <a:spcBef>
                <a:spcPct val="100000"/>
              </a:spcBef>
              <a:spcAft>
                <a:spcPts val="0"/>
              </a:spcAft>
              <a:buSzPct val="99000"/>
              <a:tabLst/>
            </a:pPr>
            <a:r>
              <a:rPr lang="es-ES" kern="1200">
                <a:sym typeface="Arial"/>
              </a:rPr>
              <a:t>Los incidentes se clasifican en 5 tipos basados ​​en complejidad. Los incidentes de tipo 5 son los menos complejos y los incidentes de tipo 1 son los más complejos. </a:t>
            </a:r>
          </a:p>
          <a:p>
            <a:pPr fontAlgn="auto">
              <a:spcBef>
                <a:spcPct val="100000"/>
              </a:spcBef>
              <a:spcAft>
                <a:spcPts val="0"/>
              </a:spcAft>
              <a:buSzPct val="99000"/>
              <a:tabLst/>
            </a:pPr>
            <a:r>
              <a:rPr lang="es-ES" kern="1200">
                <a:sym typeface="Arial"/>
              </a:rPr>
              <a:t>Los factores que afectan la determinación del Tipo de incidente incluyen el tamaño de la estructura del ICS, la cantidad de recursos empleados y la cantidad de tiempo que se anticipa que durará la respuesta al incidente. </a:t>
            </a:r>
            <a:endParaRPr lang="en-US"/>
          </a:p>
        </p:txBody>
      </p:sp>
      <p:pic>
        <p:nvPicPr>
          <p:cNvPr id="8" name="Content Placeholder 7" descr="Arrow pointing up with Type 1 at the top and Type 5 at the bottom. The illustration shows type 5 incidents are the least complex and Type 1 the most complex.">
            <a:extLst>
              <a:ext uri="{FF2B5EF4-FFF2-40B4-BE49-F238E27FC236}">
                <a16:creationId xmlns:a16="http://schemas.microsoft.com/office/drawing/2014/main" id="{711BFA8D-C064-4D5B-84D6-31D841AB2AF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35863" y="1905190"/>
            <a:ext cx="1015873" cy="3047619"/>
          </a:xfrm>
          <a:prstGeom prst="rect">
            <a:avLst/>
          </a:prstGeom>
        </p:spPr>
      </p:pic>
      <p:sp>
        <p:nvSpPr>
          <p:cNvPr id="9" name="Slide Number Placeholder 8">
            <a:extLst>
              <a:ext uri="{FF2B5EF4-FFF2-40B4-BE49-F238E27FC236}">
                <a16:creationId xmlns:a16="http://schemas.microsoft.com/office/drawing/2014/main" id="{07B36A89-8C8D-4535-B24B-2574FCA57A5E}"/>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13</a:t>
            </a:fld>
            <a:endParaRPr lang="en-US"/>
          </a:p>
        </p:txBody>
      </p:sp>
    </p:spTree>
    <p:extLst>
      <p:ext uri="{BB962C8B-B14F-4D97-AF65-F5344CB8AC3E}">
        <p14:creationId xmlns:p14="http://schemas.microsoft.com/office/powerpoint/2010/main" val="424543369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Mecanografía de incidentes (continuación) </a:t>
            </a:r>
          </a:p>
        </p:txBody>
      </p:sp>
      <p:sp>
        <p:nvSpPr>
          <p:cNvPr id="3" name="Content Placeholder 2">
            <a:extLst>
              <a:ext uri="{FF2B5EF4-FFF2-40B4-BE49-F238E27FC236}">
                <a16:creationId xmlns:a16="http://schemas.microsoft.com/office/drawing/2014/main" id="{23DC937C-BB38-4F08-B154-CEBF37F1F339}"/>
              </a:ext>
            </a:extLst>
          </p:cNvPr>
          <p:cNvSpPr>
            <a:spLocks noGrp="1"/>
          </p:cNvSpPr>
          <p:nvPr>
            <p:ph sz="quarter" idx="13"/>
          </p:nvPr>
        </p:nvSpPr>
        <p:spPr/>
        <p:txBody>
          <a:bodyPr>
            <a:normAutofit fontScale="40000" lnSpcReduction="20000"/>
          </a:bodyPr>
          <a:lstStyle/>
          <a:p>
            <a:pPr marL="254000" lvl="1" indent="-254000" fontAlgn="auto">
              <a:spcBef>
                <a:spcPct val="100000"/>
              </a:spcBef>
              <a:buSzPct val="99000"/>
              <a:buFont typeface="Arial"/>
              <a:buChar char="•"/>
              <a:tabLst/>
            </a:pPr>
            <a:r>
              <a:rPr lang="es-ES" kern="1200">
                <a:ea typeface="+mn-ea"/>
                <a:sym typeface="Arial"/>
              </a:rPr>
              <a:t>Revise las siguientes definiciones y determine qué tipo de incidente es apropiado para el incidente en este escenario. INCIDENTE DE TIPO 5: uno o dos recursos de respuesta individuales con hasta 6 miembros del personal de respuesta, se espera que el incidente dure solo unas pocas horas, no se hayan activado las posiciones de Comando de ICS y del Personal general </a:t>
            </a:r>
          </a:p>
          <a:p>
            <a:pPr marL="254000" lvl="1" indent="-254000" fontAlgn="auto">
              <a:spcBef>
                <a:spcPct val="100000"/>
              </a:spcBef>
              <a:buSzPct val="99000"/>
              <a:buFont typeface="Arial"/>
              <a:buChar char="•"/>
              <a:tabLst/>
            </a:pPr>
            <a:r>
              <a:rPr lang="es-ES" kern="1200">
                <a:ea typeface="+mn-ea"/>
                <a:sym typeface="Arial"/>
              </a:rPr>
              <a:t>INCIDENTE DE TIPO 4: se requieren varios recursos de respuesta única, la respuesta se limitará a un período operativo, seleccione el Comando ICS y el Personal General activados solo según sea necesario </a:t>
            </a:r>
          </a:p>
          <a:p>
            <a:pPr marL="254000" lvl="1" indent="-254000" fontAlgn="auto">
              <a:spcBef>
                <a:spcPct val="100000"/>
              </a:spcBef>
              <a:buSzPct val="99000"/>
              <a:buFont typeface="Arial"/>
              <a:buChar char="•"/>
              <a:tabLst/>
            </a:pPr>
            <a:r>
              <a:rPr lang="es-ES" kern="1200">
                <a:ea typeface="+mn-ea"/>
                <a:sym typeface="Arial"/>
              </a:rPr>
              <a:t>INCIDENTE DE TIPO 3: los requisitos de recursos excederán los recursos de respuesta iniciales, pueden extenderse a múltiples períodos operativos, algunos o todos los comandos de ICS y el personal general están activados </a:t>
            </a:r>
          </a:p>
          <a:p>
            <a:pPr marL="254000" lvl="1" indent="-254000" fontAlgn="auto">
              <a:spcBef>
                <a:spcPct val="100000"/>
              </a:spcBef>
              <a:buSzPct val="99000"/>
              <a:buFont typeface="Arial"/>
              <a:buChar char="•"/>
              <a:tabLst/>
            </a:pPr>
            <a:r>
              <a:rPr lang="es-ES" kern="1200">
                <a:ea typeface="+mn-ea"/>
                <a:sym typeface="Arial"/>
              </a:rPr>
              <a:t>INCIDENTE DE TIPO 2: se requerirán recursos regionales o nacionales, el incidente se extenderá a múltiples períodos operativos, la mayoría o todas las posiciones del Comando ICS y del Personal General se llenarán </a:t>
            </a:r>
          </a:p>
          <a:p>
            <a:pPr marL="254000" lvl="1" indent="-254000" fontAlgn="auto">
              <a:spcBef>
                <a:spcPct val="100000"/>
              </a:spcBef>
              <a:buSzPct val="99000"/>
              <a:buFont typeface="Arial"/>
              <a:buChar char="•"/>
              <a:tabLst/>
            </a:pPr>
            <a:r>
              <a:rPr lang="es-ES" kern="1200">
                <a:ea typeface="+mn-ea"/>
                <a:sym typeface="Arial"/>
              </a:rPr>
              <a:t>INCIDENTE DE TIPO 1: se requieren recursos a nivel nacional, el incidente se extenderá a múltiples períodos operacionales, se utilizarán todos los puestos del personal de Comando y General de ICS y se deberán establecer sucursales</a:t>
            </a:r>
          </a:p>
          <a:p>
            <a:pPr>
              <a:spcBef>
                <a:spcPct val="100000"/>
              </a:spcBef>
              <a:buSzPct val="99000"/>
            </a:pPr>
            <a:r>
              <a:rPr lang="es-ES" kern="1200">
                <a:sym typeface="Arial"/>
              </a:rPr>
              <a:t> </a:t>
            </a:r>
            <a:endParaRPr lang="en-US"/>
          </a:p>
        </p:txBody>
      </p:sp>
      <p:pic>
        <p:nvPicPr>
          <p:cNvPr id="8" name="Content Placeholder 7" descr="An image showing an inverted pyramid with different levels of incidents going from Type 1 (at top) to Type 5 (at bottom). The image depicts clocks with longer durations and more people as it moves from Type 5 to Type 1.  There is a bracket which indicates the vast mojority of  all incidents are Types 3, 4, or 5.">
            <a:extLst>
              <a:ext uri="{FF2B5EF4-FFF2-40B4-BE49-F238E27FC236}">
                <a16:creationId xmlns:a16="http://schemas.microsoft.com/office/drawing/2014/main" id="{BA817FDF-D905-47F4-B868-DDF927F8942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2352002"/>
            <a:ext cx="4114800" cy="2163521"/>
          </a:xfrm>
          <a:prstGeom prst="rect">
            <a:avLst/>
          </a:prstGeom>
        </p:spPr>
      </p:pic>
      <p:sp>
        <p:nvSpPr>
          <p:cNvPr id="9" name="Slide Number Placeholder 8">
            <a:extLst>
              <a:ext uri="{FF2B5EF4-FFF2-40B4-BE49-F238E27FC236}">
                <a16:creationId xmlns:a16="http://schemas.microsoft.com/office/drawing/2014/main" id="{CB01EE32-136B-48E3-9D6B-FA972AA49406}"/>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14</a:t>
            </a:fld>
            <a:endParaRPr lang="en-US"/>
          </a:p>
        </p:txBody>
      </p:sp>
    </p:spTree>
    <p:extLst>
      <p:ext uri="{BB962C8B-B14F-4D97-AF65-F5344CB8AC3E}">
        <p14:creationId xmlns:p14="http://schemas.microsoft.com/office/powerpoint/2010/main" val="318040765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Riesgos y preocupaciones de seguridad </a:t>
            </a:r>
            <a:endParaRPr lang="en-US"/>
          </a:p>
        </p:txBody>
      </p:sp>
      <p:sp>
        <p:nvSpPr>
          <p:cNvPr id="3" name="Content Placeholder 2">
            <a:extLst>
              <a:ext uri="{FF2B5EF4-FFF2-40B4-BE49-F238E27FC236}">
                <a16:creationId xmlns:a16="http://schemas.microsoft.com/office/drawing/2014/main" id="{9807C390-9016-4BBD-86F4-C55B466E1F43}"/>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Comprender que se trata de un Incidente de Tipo 4 ya debería proporcionarle un marco para comprender la cantidad de recursos que necesitará, cuánto tiempo tomará la respuesta y la necesidad de establecer algún Comando de ICS y Personal General para el incidente. </a:t>
            </a:r>
          </a:p>
          <a:p>
            <a:pPr fontAlgn="auto">
              <a:spcBef>
                <a:spcPct val="100000"/>
              </a:spcBef>
              <a:spcAft>
                <a:spcPts val="0"/>
              </a:spcAft>
              <a:buSzPct val="99000"/>
              <a:tabLst/>
            </a:pPr>
            <a:r>
              <a:rPr lang="es-ES" kern="1200">
                <a:sym typeface="Arial"/>
              </a:rPr>
              <a:t>La siguiente parte de las actividades de respuesta inicial es determinar los peligros y las preocupaciones de seguridad en el incidente. </a:t>
            </a:r>
          </a:p>
          <a:p>
            <a:pPr fontAlgn="auto">
              <a:spcBef>
                <a:spcPct val="100000"/>
              </a:spcBef>
              <a:spcAft>
                <a:spcPts val="0"/>
              </a:spcAft>
              <a:buSzPct val="99000"/>
              <a:tabLst/>
            </a:pPr>
            <a:r>
              <a:rPr lang="es-ES" kern="1200">
                <a:sym typeface="Arial"/>
              </a:rPr>
              <a:t>Pensar en los peligros y las preocupaciones de seguridad es un ejercicio importante para el Comandante de Incidentes o el Comando Unificado. Debe definir los problemas a los que se enfrenta antes de poder determinar y priorizar las acciones que debe tomar en respuesta al incidente. </a:t>
            </a:r>
            <a:endParaRPr lang="en-US"/>
          </a:p>
        </p:txBody>
      </p:sp>
      <p:pic>
        <p:nvPicPr>
          <p:cNvPr id="8" name="Content Placeholder 7" descr="Responder viewing map outdoors.">
            <a:extLst>
              <a:ext uri="{FF2B5EF4-FFF2-40B4-BE49-F238E27FC236}">
                <a16:creationId xmlns:a16="http://schemas.microsoft.com/office/drawing/2014/main" id="{E7A2CA40-D26A-46CB-879E-700E6F9EEB2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62371" y="1671391"/>
            <a:ext cx="2734057" cy="3524742"/>
          </a:xfrm>
          <a:prstGeom prst="rect">
            <a:avLst/>
          </a:prstGeom>
        </p:spPr>
      </p:pic>
      <p:sp>
        <p:nvSpPr>
          <p:cNvPr id="9" name="Slide Number Placeholder 8">
            <a:extLst>
              <a:ext uri="{FF2B5EF4-FFF2-40B4-BE49-F238E27FC236}">
                <a16:creationId xmlns:a16="http://schemas.microsoft.com/office/drawing/2014/main" id="{A9FFA32E-A4AB-4B1D-91E9-5BE685FCA88B}"/>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15</a:t>
            </a:fld>
            <a:endParaRPr lang="en-US"/>
          </a:p>
        </p:txBody>
      </p:sp>
    </p:spTree>
    <p:extLst>
      <p:ext uri="{BB962C8B-B14F-4D97-AF65-F5344CB8AC3E}">
        <p14:creationId xmlns:p14="http://schemas.microsoft.com/office/powerpoint/2010/main" val="73577318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Riesgos y preocupaciones de seguridad (continuación) </a:t>
            </a:r>
            <a:endParaRPr lang="en-US"/>
          </a:p>
        </p:txBody>
      </p:sp>
      <p:sp>
        <p:nvSpPr>
          <p:cNvPr id="3" name="Content Placeholder 2">
            <a:extLst>
              <a:ext uri="{FF2B5EF4-FFF2-40B4-BE49-F238E27FC236}">
                <a16:creationId xmlns:a16="http://schemas.microsoft.com/office/drawing/2014/main" id="{E7AA5B95-3F8F-44FC-AA3B-B9A4A4462BE4}"/>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s-ES" kern="1200">
                <a:sym typeface="Arial"/>
              </a:rPr>
              <a:t>Para revisar el escenario, aquí hay un extracto de la descripción proporcionada anteriormente: </a:t>
            </a:r>
          </a:p>
          <a:p>
            <a:pPr fontAlgn="auto">
              <a:spcBef>
                <a:spcPct val="100000"/>
              </a:spcBef>
              <a:spcAft>
                <a:spcPts val="0"/>
              </a:spcAft>
              <a:buSzPct val="99000"/>
              <a:tabLst/>
            </a:pPr>
            <a:r>
              <a:rPr lang="es-ES" kern="1200">
                <a:sym typeface="Arial"/>
              </a:rPr>
              <a:t>Varias personas resultaron heridas cuando el camión grande pasó a través de la multitud y puede haber muertes. Hay desorden ya que algunos intentan huir y otros intentan ayudar. </a:t>
            </a:r>
          </a:p>
          <a:p>
            <a:pPr fontAlgn="auto">
              <a:spcBef>
                <a:spcPct val="100000"/>
              </a:spcBef>
              <a:spcAft>
                <a:spcPts val="0"/>
              </a:spcAft>
              <a:buSzPct val="99000"/>
              <a:tabLst/>
            </a:pPr>
            <a:r>
              <a:rPr lang="es-ES" kern="1200">
                <a:sym typeface="Arial"/>
              </a:rPr>
              <a:t>El camión cisterna es un incendio activo que debe ser suprimido y podría extenderse a las estructuras cercanas. El edificio y los servicios públicos (electricidad, agua y gas) podrían dañarse y presentar peligros adicionales para las personas en el área afectada. </a:t>
            </a:r>
            <a:endParaRPr lang="en-US"/>
          </a:p>
        </p:txBody>
      </p:sp>
      <p:pic>
        <p:nvPicPr>
          <p:cNvPr id="8" name="Content Placeholder 7" descr="Photo 1 Responder with fire in background. Photo 2 Responders with patient on gurney. Photo 3 Police responders.">
            <a:extLst>
              <a:ext uri="{FF2B5EF4-FFF2-40B4-BE49-F238E27FC236}">
                <a16:creationId xmlns:a16="http://schemas.microsoft.com/office/drawing/2014/main" id="{BA521E9F-C225-4903-9F75-C0DF088014D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4266" y="1509444"/>
            <a:ext cx="2810267" cy="3848637"/>
          </a:xfrm>
          <a:prstGeom prst="rect">
            <a:avLst/>
          </a:prstGeom>
        </p:spPr>
      </p:pic>
      <p:sp>
        <p:nvSpPr>
          <p:cNvPr id="9" name="Slide Number Placeholder 8">
            <a:extLst>
              <a:ext uri="{FF2B5EF4-FFF2-40B4-BE49-F238E27FC236}">
                <a16:creationId xmlns:a16="http://schemas.microsoft.com/office/drawing/2014/main" id="{43DCD762-18B6-477C-94E3-3AC306380087}"/>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16</a:t>
            </a:fld>
            <a:endParaRPr lang="en-US"/>
          </a:p>
        </p:txBody>
      </p:sp>
    </p:spTree>
    <p:extLst>
      <p:ext uri="{BB962C8B-B14F-4D97-AF65-F5344CB8AC3E}">
        <p14:creationId xmlns:p14="http://schemas.microsoft.com/office/powerpoint/2010/main" val="2827313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dirty="0"/>
              <a:t>Determinar las prioridades iniciales y los requisitos de recursos inmediatos </a:t>
            </a:r>
            <a:endParaRPr lang="en-US" dirty="0"/>
          </a:p>
        </p:txBody>
      </p:sp>
      <p:sp>
        <p:nvSpPr>
          <p:cNvPr id="3" name="Content Placeholder 2">
            <a:extLst>
              <a:ext uri="{FF2B5EF4-FFF2-40B4-BE49-F238E27FC236}">
                <a16:creationId xmlns:a16="http://schemas.microsoft.com/office/drawing/2014/main" id="{B2513C46-5A2F-48A4-86CC-23B5206BE4E8}"/>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s-ES" kern="1200">
                <a:sym typeface="Arial"/>
              </a:rPr>
              <a:t>Ahora que ha definido la naturaleza y la magnitud del incidente y comprende los peligros y las preocupaciones de seguridad que enfrenta, puede comenzar a determinar las prioridades y los recursos. </a:t>
            </a:r>
          </a:p>
          <a:p>
            <a:pPr fontAlgn="auto">
              <a:spcBef>
                <a:spcPct val="100000"/>
              </a:spcBef>
              <a:buSzPct val="99000"/>
              <a:tabLst/>
            </a:pPr>
            <a:r>
              <a:rPr lang="es-ES" kern="1200">
                <a:sym typeface="Arial"/>
              </a:rPr>
              <a:t>Comencemos revisando dos de las características de gestión de ICS que se aplican para determinar las prioridades: </a:t>
            </a:r>
          </a:p>
          <a:p>
            <a:pPr marL="254000" lvl="1" indent="-254000" fontAlgn="auto">
              <a:spcBef>
                <a:spcPct val="100000"/>
              </a:spcBef>
              <a:buSzPct val="99000"/>
              <a:buFont typeface="Arial"/>
              <a:buChar char="•"/>
              <a:tabLst/>
            </a:pPr>
            <a:r>
              <a:rPr lang="es-ES" b="1" kern="1200">
                <a:ea typeface="+mn-ea"/>
                <a:sym typeface="Arial"/>
              </a:rPr>
              <a:t>Gestión por Objetivos:</a:t>
            </a:r>
            <a:r>
              <a:rPr lang="es-ES" kern="1200">
                <a:ea typeface="+mn-ea"/>
                <a:sym typeface="Arial"/>
              </a:rPr>
              <a:t> Identifique prioridades y objetivos de respuesta y defina los recursos necesarios para alcanzar los objetivos. Esta es una actividad clave que debe ser documentada. </a:t>
            </a:r>
          </a:p>
          <a:p>
            <a:pPr marL="254000" lvl="1" indent="-254000" fontAlgn="auto">
              <a:spcBef>
                <a:spcPct val="100000"/>
              </a:spcBef>
              <a:buSzPct val="99000"/>
              <a:buFont typeface="Arial"/>
              <a:buChar char="•"/>
              <a:tabLst/>
            </a:pPr>
            <a:r>
              <a:rPr lang="es-ES" kern="1200">
                <a:ea typeface="+mn-ea"/>
                <a:sym typeface="Arial"/>
              </a:rPr>
              <a:t> </a:t>
            </a:r>
            <a:r>
              <a:rPr lang="es-ES" b="1" kern="1200">
                <a:ea typeface="+mn-ea"/>
                <a:sym typeface="Arial"/>
              </a:rPr>
              <a:t>Planificación de acción</a:t>
            </a:r>
            <a:r>
              <a:rPr lang="es-ES" kern="1200">
                <a:ea typeface="+mn-ea"/>
                <a:sym typeface="Arial"/>
              </a:rPr>
              <a:t> ante incidentes: los objetivos, tácticas y asignaciones de incidentes para operaciones y soporte se registran y comunican a través de un IAP. Si bien esto puede no comenzar como un extenso documento escrito al principio de una respuesta, a medida que los incidentes aumentan en tamaño, complejidad y longitud, es cada vez más importante documentar las actividades de respuesta a incidentes.</a:t>
            </a:r>
          </a:p>
          <a:p>
            <a:pPr>
              <a:spcBef>
                <a:spcPct val="100000"/>
              </a:spcBef>
              <a:buSzPct val="99000"/>
            </a:pPr>
            <a:r>
              <a:rPr lang="es-ES" kern="1200">
                <a:sym typeface="Arial"/>
              </a:rPr>
              <a:t> </a:t>
            </a:r>
            <a:endParaRPr lang="en-US"/>
          </a:p>
        </p:txBody>
      </p:sp>
      <p:pic>
        <p:nvPicPr>
          <p:cNvPr id="8" name="Content Placeholder 7" descr="Photo of a responder wearing Incident Commander vest, viewed from back.">
            <a:extLst>
              <a:ext uri="{FF2B5EF4-FFF2-40B4-BE49-F238E27FC236}">
                <a16:creationId xmlns:a16="http://schemas.microsoft.com/office/drawing/2014/main" id="{892FCFDA-29F3-4122-995B-4F338E98562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0667" y="1804761"/>
            <a:ext cx="2086266" cy="3248478"/>
          </a:xfrm>
          <a:prstGeom prst="rect">
            <a:avLst/>
          </a:prstGeom>
        </p:spPr>
      </p:pic>
      <p:sp>
        <p:nvSpPr>
          <p:cNvPr id="9" name="Slide Number Placeholder 8">
            <a:extLst>
              <a:ext uri="{FF2B5EF4-FFF2-40B4-BE49-F238E27FC236}">
                <a16:creationId xmlns:a16="http://schemas.microsoft.com/office/drawing/2014/main" id="{E2865714-72C0-438B-90EE-5F4F54752933}"/>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17</a:t>
            </a:fld>
            <a:endParaRPr lang="en-US"/>
          </a:p>
        </p:txBody>
      </p:sp>
    </p:spTree>
    <p:extLst>
      <p:ext uri="{BB962C8B-B14F-4D97-AF65-F5344CB8AC3E}">
        <p14:creationId xmlns:p14="http://schemas.microsoft.com/office/powerpoint/2010/main" val="191947675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2800" dirty="0"/>
              <a:t>Determinar las prioridades iniciales y los requisitos de recursos inmediatos </a:t>
            </a:r>
            <a:r>
              <a:rPr lang="en-US" sz="2800" dirty="0"/>
              <a:t>(</a:t>
            </a:r>
            <a:r>
              <a:rPr lang="en-US" sz="2800" dirty="0" err="1"/>
              <a:t>continuación</a:t>
            </a:r>
            <a:r>
              <a:rPr lang="en-US" sz="2800" dirty="0"/>
              <a:t>) </a:t>
            </a:r>
          </a:p>
        </p:txBody>
      </p:sp>
      <p:sp>
        <p:nvSpPr>
          <p:cNvPr id="3" name="Content Placeholder 2">
            <a:extLst>
              <a:ext uri="{FF2B5EF4-FFF2-40B4-BE49-F238E27FC236}">
                <a16:creationId xmlns:a16="http://schemas.microsoft.com/office/drawing/2014/main" id="{CE11E104-F2F6-4386-8D95-40BAB95D8A67}"/>
              </a:ext>
            </a:extLst>
          </p:cNvPr>
          <p:cNvSpPr>
            <a:spLocks noGrp="1"/>
          </p:cNvSpPr>
          <p:nvPr>
            <p:ph idx="1"/>
          </p:nvPr>
        </p:nvSpPr>
        <p:spPr>
          <a:xfrm>
            <a:off x="457200" y="1068388"/>
            <a:ext cx="8229600" cy="1969780"/>
          </a:xfrm>
        </p:spPr>
        <p:txBody>
          <a:bodyPr>
            <a:normAutofit fontScale="62500" lnSpcReduction="20000"/>
          </a:bodyPr>
          <a:lstStyle/>
          <a:p>
            <a:pPr fontAlgn="auto">
              <a:spcBef>
                <a:spcPct val="100000"/>
              </a:spcBef>
              <a:spcAft>
                <a:spcPts val="0"/>
              </a:spcAft>
              <a:buSzPct val="99000"/>
              <a:tabLst/>
            </a:pPr>
            <a:r>
              <a:rPr lang="es-ES" kern="1200" dirty="0">
                <a:sym typeface="Arial"/>
              </a:rPr>
              <a:t>Ahora necesita determinar qué acciones deben tomarse en respuesta al incidente.</a:t>
            </a:r>
          </a:p>
          <a:p>
            <a:pPr fontAlgn="auto">
              <a:spcBef>
                <a:spcPct val="100000"/>
              </a:spcBef>
              <a:spcAft>
                <a:spcPts val="0"/>
              </a:spcAft>
              <a:buSzPct val="99000"/>
              <a:tabLst/>
            </a:pPr>
            <a:r>
              <a:rPr lang="es-ES" kern="1200" dirty="0">
                <a:sym typeface="Arial"/>
              </a:rPr>
              <a:t>Desarrolle algunos objetivos simples para algunos de los riesgos de incidentes y preocupaciones de seguridad identificados anteriormente, y recuerde utilizar el enfoque “INTELIGENTE” que se analiza en este curso: los objetivos de incidentes deben ser específicos, medibles, orientados a la acción, realistas y sensibles al tiempo.</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62560434"/>
              </p:ext>
            </p:extLst>
          </p:nvPr>
        </p:nvGraphicFramePr>
        <p:xfrm>
          <a:off x="457200" y="3038168"/>
          <a:ext cx="7620000" cy="2517174"/>
        </p:xfrm>
        <a:graphic>
          <a:graphicData uri="http://schemas.openxmlformats.org/drawingml/2006/table">
            <a:tbl>
              <a:tblPr firstRow="1" bandRow="1">
                <a:tableStyleId>{5940675A-B579-460E-94D1-54222C63F5DA}</a:tableStyleId>
              </a:tblPr>
              <a:tblGrid>
                <a:gridCol w="3175000">
                  <a:extLst>
                    <a:ext uri="{9D8B030D-6E8A-4147-A177-3AD203B41FA5}">
                      <a16:colId xmlns:a16="http://schemas.microsoft.com/office/drawing/2014/main" val="20000"/>
                    </a:ext>
                  </a:extLst>
                </a:gridCol>
                <a:gridCol w="4445000">
                  <a:extLst>
                    <a:ext uri="{9D8B030D-6E8A-4147-A177-3AD203B41FA5}">
                      <a16:colId xmlns:a16="http://schemas.microsoft.com/office/drawing/2014/main" val="20001"/>
                    </a:ext>
                  </a:extLst>
                </a:gridCol>
              </a:tblGrid>
              <a:tr h="535974">
                <a:tc>
                  <a:txBody>
                    <a:bodyPr/>
                    <a:lstStyle/>
                    <a:p>
                      <a:pPr lvl="0" algn="l">
                        <a:spcBef>
                          <a:spcPct val="100000"/>
                        </a:spcBef>
                        <a:buClrTx/>
                      </a:pPr>
                      <a:r>
                        <a:rPr lang="es-ES" sz="1600" dirty="0">
                          <a:solidFill>
                            <a:srgbClr val="000066"/>
                          </a:solidFill>
                          <a:latin typeface="Arial"/>
                          <a:ea typeface="+mn-ea"/>
                          <a:cs typeface="Arial"/>
                          <a:sym typeface="Arial"/>
                        </a:rPr>
                        <a:t>Riesgos y preocupaciones de seguridad </a:t>
                      </a:r>
                      <a:endParaRPr lang="en-US" sz="1600" dirty="0">
                        <a:solidFill>
                          <a:srgbClr val="000066"/>
                        </a:solidFill>
                        <a:latin typeface="Arial"/>
                        <a:ea typeface="+mn-ea"/>
                        <a:cs typeface="Arial"/>
                        <a:sym typeface="Arial"/>
                      </a:endParaRPr>
                    </a:p>
                  </a:txBody>
                  <a:tcPr>
                    <a:solidFill>
                      <a:srgbClr val="C0C0C0"/>
                    </a:solidFill>
                  </a:tcPr>
                </a:tc>
                <a:tc>
                  <a:txBody>
                    <a:bodyPr/>
                    <a:lstStyle/>
                    <a:p>
                      <a:pPr lvl="0" algn="l">
                        <a:spcBef>
                          <a:spcPct val="100000"/>
                        </a:spcBef>
                        <a:buClrTx/>
                      </a:pPr>
                      <a:r>
                        <a:rPr lang="en-US" sz="1600" dirty="0">
                          <a:solidFill>
                            <a:srgbClr val="000066"/>
                          </a:solidFill>
                          <a:latin typeface="Arial"/>
                          <a:ea typeface="+mn-ea"/>
                          <a:cs typeface="Arial"/>
                          <a:sym typeface="Arial"/>
                        </a:rPr>
                        <a:t>Los </a:t>
                      </a:r>
                      <a:r>
                        <a:rPr lang="en-US" sz="1600" dirty="0" err="1">
                          <a:solidFill>
                            <a:srgbClr val="000066"/>
                          </a:solidFill>
                          <a:latin typeface="Arial"/>
                          <a:ea typeface="+mn-ea"/>
                          <a:cs typeface="Arial"/>
                          <a:sym typeface="Arial"/>
                        </a:rPr>
                        <a:t>objetivos</a:t>
                      </a:r>
                      <a:r>
                        <a:rPr lang="en-US" sz="1600" dirty="0">
                          <a:solidFill>
                            <a:srgbClr val="000066"/>
                          </a:solidFill>
                          <a:latin typeface="Arial"/>
                          <a:ea typeface="+mn-ea"/>
                          <a:cs typeface="Arial"/>
                          <a:sym typeface="Arial"/>
                        </a:rPr>
                        <a:t> </a:t>
                      </a:r>
                    </a:p>
                  </a:txBody>
                  <a:tcPr>
                    <a:solidFill>
                      <a:srgbClr val="C0C0C0"/>
                    </a:solidFill>
                  </a:tcPr>
                </a:tc>
                <a:extLst>
                  <a:ext uri="{0D108BD9-81ED-4DB2-BD59-A6C34878D82A}">
                    <a16:rowId xmlns:a16="http://schemas.microsoft.com/office/drawing/2014/main" val="10000"/>
                  </a:ext>
                </a:extLst>
              </a:tr>
              <a:tr h="765677">
                <a:tc>
                  <a:txBody>
                    <a:bodyPr/>
                    <a:lstStyle/>
                    <a:p>
                      <a:pPr lvl="0" algn="l">
                        <a:spcBef>
                          <a:spcPct val="100000"/>
                        </a:spcBef>
                        <a:buClrTx/>
                      </a:pPr>
                      <a:r>
                        <a:rPr lang="pt-BR" sz="1600" dirty="0">
                          <a:solidFill>
                            <a:srgbClr val="000066"/>
                          </a:solidFill>
                          <a:latin typeface="Arial"/>
                          <a:ea typeface="+mn-ea"/>
                          <a:cs typeface="Arial"/>
                          <a:sym typeface="Arial"/>
                        </a:rPr>
                        <a:t>Personal herido no tratado e inmóvil.                                                                </a:t>
                      </a:r>
                      <a:endParaRPr lang="en-US" sz="1600" dirty="0">
                        <a:solidFill>
                          <a:srgbClr val="000066"/>
                        </a:solidFill>
                      </a:endParaRPr>
                    </a:p>
                  </a:txBody>
                  <a:tcPr/>
                </a:tc>
                <a:tc>
                  <a:txBody>
                    <a:bodyPr/>
                    <a:lstStyle/>
                    <a:p>
                      <a:pPr algn="l">
                        <a:buClrTx/>
                      </a:pPr>
                      <a:endParaRPr lang="en-US" sz="1600" dirty="0"/>
                    </a:p>
                  </a:txBody>
                  <a:tcPr/>
                </a:tc>
                <a:extLst>
                  <a:ext uri="{0D108BD9-81ED-4DB2-BD59-A6C34878D82A}">
                    <a16:rowId xmlns:a16="http://schemas.microsoft.com/office/drawing/2014/main" val="10001"/>
                  </a:ext>
                </a:extLst>
              </a:tr>
              <a:tr h="535974">
                <a:tc>
                  <a:txBody>
                    <a:bodyPr/>
                    <a:lstStyle/>
                    <a:p>
                      <a:pPr lvl="0" algn="l">
                        <a:spcBef>
                          <a:spcPct val="100000"/>
                        </a:spcBef>
                        <a:buClrTx/>
                      </a:pPr>
                      <a:r>
                        <a:rPr lang="es-ES" sz="1600">
                          <a:solidFill>
                            <a:srgbClr val="000066"/>
                          </a:solidFill>
                          <a:latin typeface="Arial"/>
                          <a:ea typeface="+mn-ea"/>
                          <a:cs typeface="Arial"/>
                          <a:sym typeface="Arial"/>
                        </a:rPr>
                        <a:t>Incendios y gases inflamables.</a:t>
                      </a:r>
                      <a:endParaRPr lang="en-US" sz="1600">
                        <a:solidFill>
                          <a:srgbClr val="000066"/>
                        </a:solidFill>
                      </a:endParaRPr>
                    </a:p>
                  </a:txBody>
                  <a:tcPr/>
                </a:tc>
                <a:tc>
                  <a:txBody>
                    <a:bodyPr/>
                    <a:lstStyle/>
                    <a:p>
                      <a:pPr algn="l">
                        <a:buClrTx/>
                      </a:pPr>
                      <a:endParaRPr lang="en-US" sz="1600"/>
                    </a:p>
                  </a:txBody>
                  <a:tcPr/>
                </a:tc>
                <a:extLst>
                  <a:ext uri="{0D108BD9-81ED-4DB2-BD59-A6C34878D82A}">
                    <a16:rowId xmlns:a16="http://schemas.microsoft.com/office/drawing/2014/main" val="10002"/>
                  </a:ext>
                </a:extLst>
              </a:tr>
              <a:tr h="535974">
                <a:tc>
                  <a:txBody>
                    <a:bodyPr/>
                    <a:lstStyle/>
                    <a:p>
                      <a:pPr lvl="0" algn="l">
                        <a:spcBef>
                          <a:spcPct val="100000"/>
                        </a:spcBef>
                        <a:buClrTx/>
                      </a:pPr>
                      <a:r>
                        <a:rPr lang="es-ES" sz="1600">
                          <a:solidFill>
                            <a:srgbClr val="000066"/>
                          </a:solidFill>
                          <a:latin typeface="Arial"/>
                          <a:ea typeface="+mn-ea"/>
                          <a:cs typeface="Arial"/>
                          <a:sym typeface="Arial"/>
                        </a:rPr>
                        <a:t>Huyendo de la multitud y la congestión del tráfico.</a:t>
                      </a:r>
                      <a:endParaRPr lang="en-US" sz="1600">
                        <a:solidFill>
                          <a:srgbClr val="000066"/>
                        </a:solidFill>
                      </a:endParaRPr>
                    </a:p>
                  </a:txBody>
                  <a:tcPr/>
                </a:tc>
                <a:tc>
                  <a:txBody>
                    <a:bodyPr/>
                    <a:lstStyle/>
                    <a:p>
                      <a:pPr algn="l">
                        <a:buClrTx/>
                      </a:pPr>
                      <a:endParaRPr lang="en-US" sz="1600" dirty="0"/>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266E6A68-A810-4BD7-BA37-BBB90817C98F}"/>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18</a:t>
            </a:fld>
            <a:endParaRPr lang="en-US"/>
          </a:p>
        </p:txBody>
      </p:sp>
    </p:spTree>
    <p:extLst>
      <p:ext uri="{BB962C8B-B14F-4D97-AF65-F5344CB8AC3E}">
        <p14:creationId xmlns:p14="http://schemas.microsoft.com/office/powerpoint/2010/main" val="1908444675"/>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2800" dirty="0"/>
              <a:t>Determinar las prioridades iniciales y los requisitos de recursos inmediatos </a:t>
            </a:r>
            <a:r>
              <a:rPr lang="en-US" sz="2800" dirty="0"/>
              <a:t>(</a:t>
            </a:r>
            <a:r>
              <a:rPr lang="en-US" sz="2800" dirty="0" err="1"/>
              <a:t>continuación</a:t>
            </a:r>
            <a:r>
              <a:rPr lang="en-US" sz="2800" dirty="0"/>
              <a:t>)</a:t>
            </a:r>
          </a:p>
        </p:txBody>
      </p:sp>
      <p:sp>
        <p:nvSpPr>
          <p:cNvPr id="3" name="Content Placeholder 2">
            <a:extLst>
              <a:ext uri="{FF2B5EF4-FFF2-40B4-BE49-F238E27FC236}">
                <a16:creationId xmlns:a16="http://schemas.microsoft.com/office/drawing/2014/main" id="{AFCDAB45-6F94-4890-9332-47C7A05C1CA2}"/>
              </a:ext>
            </a:extLst>
          </p:cNvPr>
          <p:cNvSpPr>
            <a:spLocks noGrp="1"/>
          </p:cNvSpPr>
          <p:nvPr>
            <p:ph sz="quarter" idx="13"/>
          </p:nvPr>
        </p:nvSpPr>
        <p:spPr/>
        <p:txBody>
          <a:bodyPr>
            <a:noAutofit/>
          </a:bodyPr>
          <a:lstStyle/>
          <a:p>
            <a:pPr fontAlgn="auto">
              <a:spcBef>
                <a:spcPct val="100000"/>
              </a:spcBef>
              <a:spcAft>
                <a:spcPts val="0"/>
              </a:spcAft>
              <a:buSzPct val="99000"/>
              <a:tabLst/>
            </a:pPr>
            <a:r>
              <a:rPr lang="es-ES" sz="1500" kern="1200" dirty="0">
                <a:sym typeface="Arial"/>
              </a:rPr>
              <a:t>Tienes muchos objetivos para este incidente. Perseguirá múltiples objetivos simultáneamente, pero también debe comprender la prioridad de sus objetivos. ¿Cuál de los objetivos que evalúas tiene la mayor importancia? </a:t>
            </a:r>
          </a:p>
          <a:p>
            <a:pPr fontAlgn="auto">
              <a:spcBef>
                <a:spcPct val="100000"/>
              </a:spcBef>
              <a:spcAft>
                <a:spcPts val="0"/>
              </a:spcAft>
              <a:buSzPct val="99000"/>
              <a:tabLst/>
            </a:pPr>
            <a:r>
              <a:rPr lang="es-ES" sz="1500" kern="1200" dirty="0">
                <a:sym typeface="Arial"/>
              </a:rPr>
              <a:t>De las opciones a continuación, ¿cuál evalúa como su principal objetivo prioritario? </a:t>
            </a:r>
          </a:p>
          <a:p>
            <a:pPr marL="254000" lvl="1" indent="-254000" fontAlgn="auto">
              <a:spcBef>
                <a:spcPct val="100000"/>
              </a:spcBef>
              <a:spcAft>
                <a:spcPts val="0"/>
              </a:spcAft>
              <a:buSzPct val="99000"/>
              <a:buFont typeface="Arial"/>
              <a:buAutoNum type="arabicPeriod"/>
              <a:tabLst/>
            </a:pPr>
            <a:r>
              <a:rPr lang="es-ES" sz="1500" kern="1200" dirty="0">
                <a:ea typeface="+mn-ea"/>
                <a:sym typeface="Arial"/>
              </a:rPr>
              <a:t>Brindar atención médica al personal lesionado. </a:t>
            </a:r>
          </a:p>
          <a:p>
            <a:pPr marL="254000" lvl="1" indent="-254000" fontAlgn="auto">
              <a:spcBef>
                <a:spcPct val="100000"/>
              </a:spcBef>
              <a:spcAft>
                <a:spcPts val="0"/>
              </a:spcAft>
              <a:buSzPct val="99000"/>
              <a:buFont typeface="Arial"/>
              <a:buAutoNum type="arabicPeriod"/>
              <a:tabLst/>
            </a:pPr>
            <a:r>
              <a:rPr lang="es-ES" sz="1500" kern="1200" dirty="0">
                <a:ea typeface="+mn-ea"/>
                <a:sym typeface="Arial"/>
              </a:rPr>
              <a:t>Mitigar materiales inflamables / explosivos </a:t>
            </a:r>
          </a:p>
          <a:p>
            <a:pPr marL="254000" lvl="1" indent="-254000" fontAlgn="auto">
              <a:spcBef>
                <a:spcPct val="100000"/>
              </a:spcBef>
              <a:spcAft>
                <a:spcPts val="0"/>
              </a:spcAft>
              <a:buSzPct val="99000"/>
              <a:buFont typeface="Arial"/>
              <a:buAutoNum type="arabicPeriod"/>
              <a:tabLst/>
            </a:pPr>
            <a:r>
              <a:rPr lang="es-ES" sz="1500" kern="1200" dirty="0">
                <a:ea typeface="+mn-ea"/>
                <a:sym typeface="Arial"/>
              </a:rPr>
              <a:t> Establezca un perímetro controlado alrededor del incidente</a:t>
            </a:r>
          </a:p>
        </p:txBody>
      </p:sp>
      <p:pic>
        <p:nvPicPr>
          <p:cNvPr id="8" name="Content Placeholder 7" descr="Photo 1 Fire hose spraying truck fire. Photo 2 Responders helping patient in stretcher. Photo 3 Police barricade. Photo 4 Hazmat team in field.">
            <a:extLst>
              <a:ext uri="{FF2B5EF4-FFF2-40B4-BE49-F238E27FC236}">
                <a16:creationId xmlns:a16="http://schemas.microsoft.com/office/drawing/2014/main" id="{6C02BC2F-82F9-4307-A7F2-C46143887A1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05134" y="1719023"/>
            <a:ext cx="3448531" cy="3429479"/>
          </a:xfrm>
          <a:prstGeom prst="rect">
            <a:avLst/>
          </a:prstGeom>
        </p:spPr>
      </p:pic>
      <p:sp>
        <p:nvSpPr>
          <p:cNvPr id="9" name="Slide Number Placeholder 8">
            <a:extLst>
              <a:ext uri="{FF2B5EF4-FFF2-40B4-BE49-F238E27FC236}">
                <a16:creationId xmlns:a16="http://schemas.microsoft.com/office/drawing/2014/main" id="{3693DBA3-3B8A-4A9B-81B8-50CC9E645D42}"/>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19</a:t>
            </a:fld>
            <a:endParaRPr lang="en-US"/>
          </a:p>
        </p:txBody>
      </p:sp>
    </p:spTree>
    <p:extLst>
      <p:ext uri="{BB962C8B-B14F-4D97-AF65-F5344CB8AC3E}">
        <p14:creationId xmlns:p14="http://schemas.microsoft.com/office/powerpoint/2010/main" val="19985083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Escenario: Condado de Liberty </a:t>
            </a:r>
          </a:p>
        </p:txBody>
      </p:sp>
      <p:sp>
        <p:nvSpPr>
          <p:cNvPr id="3" name="Content Placeholder 2">
            <a:extLst>
              <a:ext uri="{FF2B5EF4-FFF2-40B4-BE49-F238E27FC236}">
                <a16:creationId xmlns:a16="http://schemas.microsoft.com/office/drawing/2014/main" id="{18D70189-F519-4B77-8E35-47FFBB6DF646}"/>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Mapa del Condado de Liberty</a:t>
            </a:r>
          </a:p>
          <a:p>
            <a:pPr fontAlgn="auto">
              <a:spcBef>
                <a:spcPct val="100000"/>
              </a:spcBef>
              <a:spcAft>
                <a:spcPts val="0"/>
              </a:spcAft>
              <a:buSzPct val="99000"/>
              <a:tabLst/>
            </a:pPr>
            <a:r>
              <a:rPr lang="es-ES" kern="1200">
                <a:sym typeface="Arial"/>
              </a:rPr>
              <a:t>El escenario para esta actividad tiene lugar en el Condado de Liberty. </a:t>
            </a:r>
          </a:p>
          <a:p>
            <a:pPr fontAlgn="auto">
              <a:spcBef>
                <a:spcPct val="100000"/>
              </a:spcBef>
              <a:spcAft>
                <a:spcPts val="0"/>
              </a:spcAft>
              <a:buSzPct val="99000"/>
              <a:tabLst/>
            </a:pPr>
            <a:r>
              <a:rPr lang="es-ES" kern="1200">
                <a:sym typeface="Arial"/>
              </a:rPr>
              <a:t>El Condado de Liberty está ubicado en el estado ficticio de Columbia, en la Costa Atlántica entre Canadá y México. </a:t>
            </a:r>
          </a:p>
          <a:p>
            <a:pPr fontAlgn="auto">
              <a:spcBef>
                <a:spcPct val="100000"/>
              </a:spcBef>
              <a:spcAft>
                <a:spcPts val="0"/>
              </a:spcAft>
              <a:buSzPct val="99000"/>
              <a:tabLst/>
            </a:pPr>
            <a:r>
              <a:rPr lang="es-ES" kern="1200">
                <a:sym typeface="Arial"/>
              </a:rPr>
              <a:t>El condado de Liberty es principalmente rural con grandes extensiones de bosques, tierras de pastoreo y tierras de cultivo. </a:t>
            </a:r>
          </a:p>
          <a:p>
            <a:pPr fontAlgn="auto">
              <a:spcBef>
                <a:spcPct val="100000"/>
              </a:spcBef>
              <a:spcAft>
                <a:spcPts val="0"/>
              </a:spcAft>
              <a:buSzPct val="99000"/>
              <a:tabLst/>
            </a:pPr>
            <a:r>
              <a:rPr lang="es-ES" kern="1200">
                <a:sym typeface="Arial"/>
              </a:rPr>
              <a:t>La población del condado es 302,412. Casi la mitad de la población reside en Central City, y otra cuarta parte de los residentes permanentes del condado viven en cuatro ciudades más pequeñas: Fisherville, Harvest Junction, Kingston y Bayport. </a:t>
            </a:r>
          </a:p>
          <a:p>
            <a:pPr fontAlgn="auto">
              <a:spcBef>
                <a:spcPct val="100000"/>
              </a:spcBef>
              <a:spcAft>
                <a:spcPts val="0"/>
              </a:spcAft>
              <a:buSzPct val="99000"/>
              <a:tabLst/>
            </a:pPr>
            <a:r>
              <a:rPr lang="es-ES" kern="1200">
                <a:sym typeface="Arial"/>
              </a:rPr>
              <a:t>El gobierno del Condado de Liberty incluye un Departamento del Sheriff, un Centro de Administración de Emergencias, un Departamento de Salud Pública, un Departamento de Obras Públicas y una Junta de Escuelas. La infraestructura del condado incluye una presa y un embalse, un puerto marítimo y dos aeropuertos.</a:t>
            </a:r>
            <a:endParaRPr lang="en-US"/>
          </a:p>
        </p:txBody>
      </p:sp>
      <p:pic>
        <p:nvPicPr>
          <p:cNvPr id="9" name="Content Placeholder 8" descr="Example Map of fictitious Liberty County showing Marshes; Lakes; Airports; Interstates; State Routes; Rivers/Creeks; Railroads; Parks; City Boundaries.">
            <a:extLst>
              <a:ext uri="{FF2B5EF4-FFF2-40B4-BE49-F238E27FC236}">
                <a16:creationId xmlns:a16="http://schemas.microsoft.com/office/drawing/2014/main" id="{32661D92-67BC-4C61-81D4-3B7B75C7015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61199" y="3471863"/>
            <a:ext cx="1621602" cy="2233612"/>
          </a:xfrm>
          <a:prstGeom prst="rect">
            <a:avLst/>
          </a:prstGeom>
        </p:spPr>
      </p:pic>
      <p:sp>
        <p:nvSpPr>
          <p:cNvPr id="10" name="Slide Number Placeholder 9">
            <a:extLst>
              <a:ext uri="{FF2B5EF4-FFF2-40B4-BE49-F238E27FC236}">
                <a16:creationId xmlns:a16="http://schemas.microsoft.com/office/drawing/2014/main" id="{9FCD3894-DDDB-4669-B498-31CD74BCEADF}"/>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a:t>
            </a:fld>
            <a:endParaRPr lang="en-US"/>
          </a:p>
        </p:txBody>
      </p:sp>
    </p:spTree>
    <p:extLst>
      <p:ext uri="{BB962C8B-B14F-4D97-AF65-F5344CB8AC3E}">
        <p14:creationId xmlns:p14="http://schemas.microsoft.com/office/powerpoint/2010/main" val="88363408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2800" dirty="0"/>
              <a:t>Determine las prioridades iniciales y los requisitos de recursos inmediatos (continuación) </a:t>
            </a:r>
            <a:endParaRPr lang="en-US" sz="2800" dirty="0"/>
          </a:p>
        </p:txBody>
      </p:sp>
      <p:sp>
        <p:nvSpPr>
          <p:cNvPr id="3" name="Content Placeholder 2">
            <a:extLst>
              <a:ext uri="{FF2B5EF4-FFF2-40B4-BE49-F238E27FC236}">
                <a16:creationId xmlns:a16="http://schemas.microsoft.com/office/drawing/2014/main" id="{2AF27408-4F8E-4382-902D-8AE875A2E127}"/>
              </a:ext>
            </a:extLst>
          </p:cNvPr>
          <p:cNvSpPr>
            <a:spLocks noGrp="1"/>
          </p:cNvSpPr>
          <p:nvPr>
            <p:ph sz="quarter" idx="13"/>
          </p:nvPr>
        </p:nvSpPr>
        <p:spPr/>
        <p:txBody>
          <a:bodyPr>
            <a:noAutofit/>
          </a:bodyPr>
          <a:lstStyle/>
          <a:p>
            <a:pPr fontAlgn="auto">
              <a:spcBef>
                <a:spcPct val="100000"/>
              </a:spcBef>
              <a:buSzPct val="99000"/>
              <a:tabLst/>
            </a:pPr>
            <a:r>
              <a:rPr lang="es-ES" sz="1150" kern="1200" dirty="0">
                <a:sym typeface="Arial"/>
              </a:rPr>
              <a:t>Una vez que haya determinado sus objetivos y prioridades, debe determinar a continuación los recursos que necesitará para responder al incidente y lograr sus objetivos.</a:t>
            </a:r>
          </a:p>
          <a:p>
            <a:pPr fontAlgn="auto">
              <a:spcBef>
                <a:spcPct val="100000"/>
              </a:spcBef>
              <a:buSzPct val="99000"/>
              <a:tabLst/>
            </a:pPr>
            <a:r>
              <a:rPr lang="es-ES" sz="1150" kern="1200" dirty="0">
                <a:sym typeface="Arial"/>
              </a:rPr>
              <a:t>Defina los recursos que cree que necesitará para lograr estos objetivos. </a:t>
            </a:r>
          </a:p>
          <a:p>
            <a:pPr fontAlgn="auto">
              <a:spcBef>
                <a:spcPct val="100000"/>
              </a:spcBef>
              <a:buSzPct val="99000"/>
              <a:tabLst/>
            </a:pPr>
            <a:r>
              <a:rPr lang="es-ES" sz="1150" kern="1200" dirty="0">
                <a:sym typeface="Arial"/>
              </a:rPr>
              <a:t>Recuerde las siguientes características de gestión de ICS que pueden aplicarse para determinar los requisitos de recursos:</a:t>
            </a:r>
          </a:p>
          <a:p>
            <a:pPr fontAlgn="auto">
              <a:spcBef>
                <a:spcPct val="100000"/>
              </a:spcBef>
              <a:buSzPct val="99000"/>
              <a:tabLst/>
            </a:pPr>
            <a:r>
              <a:rPr lang="es-ES" sz="1150" b="1" kern="1200" dirty="0">
                <a:sym typeface="Arial"/>
              </a:rPr>
              <a:t>Gestión integral de recursos:</a:t>
            </a:r>
            <a:r>
              <a:rPr lang="es-ES" sz="1150" kern="1200" dirty="0">
                <a:sym typeface="Arial"/>
              </a:rPr>
              <a:t> ¿qué recursos están disponibles para asignación o asignación (personal, equipo, equipos e instalaciones)? IC / UC puede obtener planes preexistentes y herramientas de administración de recursos para ayudar a determinar qué recursos están disponibles fácilmente y cuáles deben llenarse externamente. </a:t>
            </a:r>
          </a:p>
          <a:p>
            <a:pPr fontAlgn="auto">
              <a:spcBef>
                <a:spcPct val="100000"/>
              </a:spcBef>
              <a:buSzPct val="99000"/>
              <a:tabLst/>
            </a:pPr>
            <a:r>
              <a:rPr lang="es-ES" sz="1150" b="1" kern="1200" dirty="0">
                <a:sym typeface="Arial"/>
              </a:rPr>
              <a:t>Instalaciones y ubicaciones de incidentes</a:t>
            </a:r>
            <a:r>
              <a:rPr lang="es-ES" sz="1150" kern="1200" dirty="0">
                <a:sym typeface="Arial"/>
              </a:rPr>
              <a:t>: ¿qué instalaciones se requieren para gestionar el incidente y dónde se ubicarán?</a:t>
            </a:r>
          </a:p>
          <a:p>
            <a:pPr>
              <a:spcBef>
                <a:spcPct val="100000"/>
              </a:spcBef>
              <a:buSzPct val="99000"/>
            </a:pPr>
            <a:r>
              <a:rPr lang="es-ES" sz="1150" b="1" kern="1200" dirty="0">
                <a:sym typeface="Arial"/>
              </a:rPr>
              <a:t>Comunicaciones integradas:</a:t>
            </a:r>
            <a:r>
              <a:rPr lang="es-ES" sz="1150" kern="1200" dirty="0">
                <a:sym typeface="Arial"/>
              </a:rPr>
              <a:t> pueden todas las disciplinas y organizaciones involucradas en la gestión y respuesta de incidentes comunicarse de manera efectiva. ¿Hay algún vacío de comunicación que deba ser abordado?</a:t>
            </a:r>
            <a:endParaRPr lang="en-US" sz="1150" dirty="0"/>
          </a:p>
        </p:txBody>
      </p:sp>
      <p:pic>
        <p:nvPicPr>
          <p:cNvPr id="8" name="Content Placeholder 7" descr="Photo collage showing Incident Commander considering Medical, Fire, and Law Enforcement priorities.">
            <a:extLst>
              <a:ext uri="{FF2B5EF4-FFF2-40B4-BE49-F238E27FC236}">
                <a16:creationId xmlns:a16="http://schemas.microsoft.com/office/drawing/2014/main" id="{A1D81644-A0D8-4A93-976D-8C845B46131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38529" y="2042918"/>
            <a:ext cx="2981741" cy="2781688"/>
          </a:xfrm>
          <a:prstGeom prst="rect">
            <a:avLst/>
          </a:prstGeom>
        </p:spPr>
      </p:pic>
      <p:sp>
        <p:nvSpPr>
          <p:cNvPr id="9" name="Slide Number Placeholder 8">
            <a:extLst>
              <a:ext uri="{FF2B5EF4-FFF2-40B4-BE49-F238E27FC236}">
                <a16:creationId xmlns:a16="http://schemas.microsoft.com/office/drawing/2014/main" id="{B2DAE5F9-F5B4-4151-8343-45A0E7F0FDA3}"/>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20</a:t>
            </a:fld>
            <a:endParaRPr lang="en-US"/>
          </a:p>
        </p:txBody>
      </p:sp>
    </p:spTree>
    <p:extLst>
      <p:ext uri="{BB962C8B-B14F-4D97-AF65-F5344CB8AC3E}">
        <p14:creationId xmlns:p14="http://schemas.microsoft.com/office/powerpoint/2010/main" val="15549763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3200" dirty="0"/>
              <a:t>Determinar las prioridades iniciales y los requisitos de recursos inmediatos - Estudiante </a:t>
            </a:r>
            <a:endParaRPr lang="en-US" sz="3200" dirty="0"/>
          </a:p>
        </p:txBody>
      </p:sp>
      <p:sp>
        <p:nvSpPr>
          <p:cNvPr id="8" name="Slide Number Placeholder 7">
            <a:extLst>
              <a:ext uri="{FF2B5EF4-FFF2-40B4-BE49-F238E27FC236}">
                <a16:creationId xmlns:a16="http://schemas.microsoft.com/office/drawing/2014/main" id="{A848CD74-F3B5-49EC-801A-250F130C5FF1}"/>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21</a:t>
            </a:fld>
            <a:endParaRPr lang="en-US"/>
          </a:p>
        </p:txBody>
      </p:sp>
      <p:pic>
        <p:nvPicPr>
          <p:cNvPr id="7" name="Content Placeholder 6" descr="Discussion Question">
            <a:extLst>
              <a:ext uri="{FF2B5EF4-FFF2-40B4-BE49-F238E27FC236}">
                <a16:creationId xmlns:a16="http://schemas.microsoft.com/office/drawing/2014/main" id="{D217DF0F-E654-4D96-A6F1-542B58EDC70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6665FC6E-EAF8-4FC8-8944-F457D36B825B}"/>
              </a:ext>
            </a:extLst>
          </p:cNvPr>
          <p:cNvSpPr>
            <a:spLocks noGrp="1"/>
          </p:cNvSpPr>
          <p:nvPr>
            <p:ph sz="quarter" idx="14"/>
          </p:nvPr>
        </p:nvSpPr>
        <p:spPr/>
        <p:txBody>
          <a:bodyPr>
            <a:normAutofit fontScale="62500" lnSpcReduction="20000"/>
          </a:bodyPr>
          <a:lstStyle/>
          <a:p>
            <a:pPr lvl="1">
              <a:spcBef>
                <a:spcPct val="50000"/>
              </a:spcBef>
              <a:buSzPct val="100000"/>
              <a:buFont typeface="Arial"/>
              <a:buChar char="•"/>
            </a:pPr>
            <a:r>
              <a:rPr lang="es-ES" sz="1800" dirty="0">
                <a:sym typeface="Arial"/>
              </a:rPr>
              <a:t>Camiones de bomberos con personal de bomberos </a:t>
            </a:r>
          </a:p>
          <a:p>
            <a:pPr lvl="1">
              <a:spcBef>
                <a:spcPct val="50000"/>
              </a:spcBef>
              <a:buSzPct val="100000"/>
              <a:buFont typeface="Arial"/>
              <a:buChar char="•"/>
            </a:pPr>
            <a:r>
              <a:rPr lang="es-ES" sz="1800" dirty="0">
                <a:sym typeface="Arial"/>
              </a:rPr>
              <a:t>Ambulancias con personal médico. </a:t>
            </a:r>
          </a:p>
          <a:p>
            <a:pPr lvl="1">
              <a:spcBef>
                <a:spcPct val="50000"/>
              </a:spcBef>
              <a:buSzPct val="100000"/>
              <a:buFont typeface="Arial"/>
              <a:buChar char="•"/>
            </a:pPr>
            <a:r>
              <a:rPr lang="es-ES" sz="1800" dirty="0">
                <a:sym typeface="Arial"/>
              </a:rPr>
              <a:t>Equipo de materiales peligrosos</a:t>
            </a:r>
          </a:p>
          <a:p>
            <a:pPr lvl="1">
              <a:spcBef>
                <a:spcPct val="50000"/>
              </a:spcBef>
              <a:buSzPct val="100000"/>
              <a:buFont typeface="Arial"/>
              <a:buChar char="•"/>
            </a:pPr>
            <a:r>
              <a:rPr lang="es-ES" sz="1800" dirty="0">
                <a:sym typeface="Arial"/>
              </a:rPr>
              <a:t>Control de tráfico de la ley</a:t>
            </a:r>
          </a:p>
          <a:p>
            <a:pPr lvl="1">
              <a:spcBef>
                <a:spcPct val="50000"/>
              </a:spcBef>
              <a:buSzPct val="100000"/>
              <a:buFont typeface="Arial"/>
              <a:buChar char="•"/>
            </a:pPr>
            <a:r>
              <a:rPr lang="es-ES" sz="1800" dirty="0">
                <a:sym typeface="Arial"/>
              </a:rPr>
              <a:t>Investigadores de cumplimiento de la ley </a:t>
            </a:r>
          </a:p>
          <a:p>
            <a:pPr lvl="1">
              <a:spcBef>
                <a:spcPct val="50000"/>
              </a:spcBef>
              <a:buSzPct val="100000"/>
              <a:buFont typeface="Arial"/>
              <a:buChar char="•"/>
            </a:pPr>
            <a:r>
              <a:rPr lang="es-ES" sz="1800" dirty="0">
                <a:sym typeface="Arial"/>
              </a:rPr>
              <a:t>Investigadores de incendios </a:t>
            </a:r>
          </a:p>
          <a:p>
            <a:pPr lvl="1">
              <a:spcBef>
                <a:spcPct val="50000"/>
              </a:spcBef>
              <a:buSzPct val="100000"/>
              <a:buFont typeface="Arial"/>
              <a:buChar char="•"/>
            </a:pPr>
            <a:r>
              <a:rPr lang="es-ES" sz="1800" dirty="0">
                <a:sym typeface="Arial"/>
              </a:rPr>
              <a:t>Médico forense / forense </a:t>
            </a:r>
          </a:p>
          <a:p>
            <a:pPr lvl="1">
              <a:spcBef>
                <a:spcPct val="50000"/>
              </a:spcBef>
              <a:buSzPct val="100000"/>
              <a:buFont typeface="Arial"/>
              <a:buChar char="•"/>
            </a:pPr>
            <a:r>
              <a:rPr lang="es-ES" sz="1800" dirty="0">
                <a:sym typeface="Arial"/>
              </a:rPr>
              <a:t>Obras públicas - Eléctricas </a:t>
            </a:r>
          </a:p>
          <a:p>
            <a:pPr lvl="1">
              <a:spcBef>
                <a:spcPct val="50000"/>
              </a:spcBef>
              <a:buSzPct val="100000"/>
              <a:buFont typeface="Arial"/>
              <a:buChar char="•"/>
            </a:pPr>
            <a:r>
              <a:rPr lang="es-ES" sz="1800" dirty="0">
                <a:sym typeface="Arial"/>
              </a:rPr>
              <a:t>Obras públicas - Agua </a:t>
            </a:r>
          </a:p>
          <a:p>
            <a:pPr lvl="1">
              <a:spcBef>
                <a:spcPct val="50000"/>
              </a:spcBef>
              <a:buSzPct val="100000"/>
              <a:buFont typeface="Arial"/>
              <a:buChar char="•"/>
            </a:pPr>
            <a:r>
              <a:rPr lang="es-ES" sz="1800" dirty="0">
                <a:sym typeface="Arial"/>
              </a:rPr>
              <a:t>Obras Públicas - Gas </a:t>
            </a:r>
          </a:p>
          <a:p>
            <a:pPr lvl="1">
              <a:spcBef>
                <a:spcPct val="50000"/>
              </a:spcBef>
              <a:buSzPct val="100000"/>
              <a:buFont typeface="Arial"/>
              <a:buChar char="•"/>
            </a:pPr>
            <a:r>
              <a:rPr lang="es-ES" sz="1800" dirty="0">
                <a:sym typeface="Arial"/>
              </a:rPr>
              <a:t>Equipo de Búsqueda y Rescate Urbano. </a:t>
            </a:r>
          </a:p>
          <a:p>
            <a:pPr lvl="1">
              <a:spcBef>
                <a:spcPct val="50000"/>
              </a:spcBef>
              <a:buSzPct val="100000"/>
              <a:buFont typeface="Arial"/>
              <a:buChar char="•"/>
            </a:pPr>
            <a:r>
              <a:rPr lang="es-ES" sz="1800" dirty="0">
                <a:sym typeface="Arial"/>
              </a:rPr>
              <a:t>Equipos de lucha contra incendios forestales</a:t>
            </a:r>
          </a:p>
          <a:p>
            <a:pPr lvl="1">
              <a:spcBef>
                <a:spcPct val="50000"/>
              </a:spcBef>
              <a:buSzPct val="100000"/>
              <a:buFont typeface="Arial"/>
              <a:buChar char="•"/>
            </a:pPr>
            <a:r>
              <a:rPr lang="es-ES" sz="1800" dirty="0">
                <a:sym typeface="Arial"/>
              </a:rPr>
              <a:t>Perros de detección de bombas K-9</a:t>
            </a:r>
          </a:p>
          <a:p>
            <a:pPr lvl="1">
              <a:spcBef>
                <a:spcPct val="50000"/>
              </a:spcBef>
              <a:buSzPct val="100000"/>
              <a:buFont typeface="Arial"/>
              <a:buChar char="•"/>
            </a:pPr>
            <a:r>
              <a:rPr lang="es-ES" sz="1800" dirty="0">
                <a:sym typeface="Arial"/>
              </a:rPr>
              <a:t>Equipo de eliminación de artillería </a:t>
            </a:r>
            <a:r>
              <a:rPr lang="es-ES" sz="1800" dirty="0" err="1">
                <a:sym typeface="Arial"/>
              </a:rPr>
              <a:t>explosive</a:t>
            </a:r>
            <a:endParaRPr lang="es-ES" sz="1800" dirty="0">
              <a:sym typeface="Arial"/>
            </a:endParaRPr>
          </a:p>
          <a:p>
            <a:pPr lvl="0">
              <a:spcBef>
                <a:spcPct val="100000"/>
              </a:spcBef>
              <a:buClrTx/>
            </a:pPr>
            <a:r>
              <a:rPr lang="es-ES" sz="1800" dirty="0">
                <a:sym typeface="Arial"/>
              </a:rPr>
              <a:t>De la lista anterior, ¿qué recursos necesitaría para lograr estos cuatro objetivos?</a:t>
            </a:r>
          </a:p>
          <a:p>
            <a:pPr lvl="1">
              <a:spcBef>
                <a:spcPct val="50000"/>
              </a:spcBef>
              <a:buSzPct val="100000"/>
              <a:buFont typeface="Arial"/>
              <a:buAutoNum type="arabicPeriod"/>
            </a:pPr>
            <a:r>
              <a:rPr lang="es-ES" sz="1800" dirty="0">
                <a:sym typeface="Arial"/>
              </a:rPr>
              <a:t>Brindar tratamiento médico al personal lesionado. </a:t>
            </a:r>
          </a:p>
          <a:p>
            <a:pPr lvl="1">
              <a:spcBef>
                <a:spcPct val="50000"/>
              </a:spcBef>
              <a:buSzPct val="100000"/>
              <a:buFont typeface="Arial"/>
              <a:buAutoNum type="arabicPeriod"/>
            </a:pPr>
            <a:r>
              <a:rPr lang="es-ES" sz="1800" dirty="0">
                <a:sym typeface="Arial"/>
              </a:rPr>
              <a:t>Apague el fuego del vehículo y evite su expansión.  </a:t>
            </a:r>
          </a:p>
          <a:p>
            <a:pPr lvl="1">
              <a:spcBef>
                <a:spcPct val="50000"/>
              </a:spcBef>
              <a:buSzPct val="100000"/>
              <a:buFont typeface="Arial"/>
              <a:buAutoNum type="arabicPeriod"/>
            </a:pPr>
            <a:r>
              <a:rPr lang="es-ES" sz="1800" dirty="0">
                <a:sym typeface="Arial"/>
              </a:rPr>
              <a:t>Establecer un perímetro controlado alrededor del incidente. </a:t>
            </a:r>
          </a:p>
          <a:p>
            <a:pPr lvl="1">
              <a:spcBef>
                <a:spcPct val="50000"/>
              </a:spcBef>
              <a:buSzPct val="100000"/>
              <a:buFont typeface="Arial"/>
              <a:buAutoNum type="arabicPeriod"/>
            </a:pPr>
            <a:r>
              <a:rPr lang="es-ES" sz="1800" dirty="0">
                <a:sym typeface="Arial"/>
              </a:rPr>
              <a:t>Gestionar el tráfico para garantizar el acceso de los respondedores.</a:t>
            </a:r>
          </a:p>
        </p:txBody>
      </p:sp>
    </p:spTree>
    <p:extLst>
      <p:ext uri="{BB962C8B-B14F-4D97-AF65-F5344CB8AC3E}">
        <p14:creationId xmlns:p14="http://schemas.microsoft.com/office/powerpoint/2010/main" val="287911375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sz="2800" dirty="0"/>
              <a:t>Determine las prioridades iniciales y los requisitos de recursos inmediatos (continuación)</a:t>
            </a:r>
            <a:endParaRPr lang="en-US" sz="2800" dirty="0"/>
          </a:p>
        </p:txBody>
      </p:sp>
      <p:sp>
        <p:nvSpPr>
          <p:cNvPr id="3" name="Content Placeholder 2">
            <a:extLst>
              <a:ext uri="{FF2B5EF4-FFF2-40B4-BE49-F238E27FC236}">
                <a16:creationId xmlns:a16="http://schemas.microsoft.com/office/drawing/2014/main" id="{D46C488A-3AC4-4FBA-A1DD-9B5F35D84566}"/>
              </a:ext>
            </a:extLst>
          </p:cNvPr>
          <p:cNvSpPr>
            <a:spLocks noGrp="1"/>
          </p:cNvSpPr>
          <p:nvPr>
            <p:ph sz="quarter" idx="13"/>
          </p:nvPr>
        </p:nvSpPr>
        <p:spPr/>
        <p:txBody>
          <a:bodyPr>
            <a:noAutofit/>
          </a:bodyPr>
          <a:lstStyle/>
          <a:p>
            <a:pPr fontAlgn="auto">
              <a:spcBef>
                <a:spcPct val="100000"/>
              </a:spcBef>
              <a:spcAft>
                <a:spcPts val="0"/>
              </a:spcAft>
              <a:buSzPct val="99000"/>
              <a:tabLst/>
            </a:pPr>
            <a:r>
              <a:rPr lang="es-ES" sz="1350" kern="1200" dirty="0">
                <a:sym typeface="Arial"/>
              </a:rPr>
              <a:t>Antes de pasar de los recursos, veamos algunas características de administración de NIMS más que se pueden aplicar a la administración de recursos: </a:t>
            </a:r>
          </a:p>
          <a:p>
            <a:pPr fontAlgn="auto">
              <a:spcBef>
                <a:spcPct val="100000"/>
              </a:spcBef>
              <a:spcAft>
                <a:spcPts val="0"/>
              </a:spcAft>
              <a:buSzPct val="99000"/>
              <a:tabLst/>
            </a:pPr>
            <a:r>
              <a:rPr lang="es-ES" sz="1350" kern="1200" dirty="0">
                <a:sym typeface="Arial"/>
              </a:rPr>
              <a:t>Terminología común: el uso de términos estándar para recursos puede ayudar a garantizar que cuando solicite un recurso cumpla con sus requisitos. </a:t>
            </a:r>
          </a:p>
          <a:p>
            <a:pPr fontAlgn="auto">
              <a:spcBef>
                <a:spcPct val="100000"/>
              </a:spcBef>
              <a:spcAft>
                <a:spcPts val="0"/>
              </a:spcAft>
              <a:buSzPct val="99000"/>
              <a:tabLst/>
            </a:pPr>
            <a:r>
              <a:rPr lang="es-ES" sz="1350" kern="1200" dirty="0">
                <a:sym typeface="Arial"/>
              </a:rPr>
              <a:t>Responsabilidad: necesitará procesos para registrar e informar el estado de todos los recursos del incidente desde el momento en que llegan al incidente hasta que regresan a su jurisdicción. </a:t>
            </a:r>
          </a:p>
          <a:p>
            <a:pPr fontAlgn="auto">
              <a:spcBef>
                <a:spcPct val="100000"/>
              </a:spcBef>
              <a:spcAft>
                <a:spcPts val="0"/>
              </a:spcAft>
              <a:buSzPct val="99000"/>
              <a:tabLst/>
            </a:pPr>
            <a:r>
              <a:rPr lang="es-ES" sz="1350" kern="1200" dirty="0">
                <a:sym typeface="Arial"/>
              </a:rPr>
              <a:t>Implementación: deberá controlar la implementación de los recursos para asegurarse de recibir solo lo que solicitó. Los recursos no solicitados pueden ocupar el espacio necesario para los recursos solicitados y pueden crear requisitos de administración adicionales en el Incidente o Comando Unificado.</a:t>
            </a:r>
          </a:p>
        </p:txBody>
      </p:sp>
      <p:pic>
        <p:nvPicPr>
          <p:cNvPr id="8" name="Content Placeholder 7" descr="National Incident Management System, Third Edition October 2017, U.S. Department of Homeland Security Seal, Federal Emergency Management Agency (FEMA).">
            <a:extLst>
              <a:ext uri="{FF2B5EF4-FFF2-40B4-BE49-F238E27FC236}">
                <a16:creationId xmlns:a16="http://schemas.microsoft.com/office/drawing/2014/main" id="{3BE3F231-D1D6-4183-A42D-EF4BEAC99D2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5114" y="2005191"/>
            <a:ext cx="2228571" cy="2857143"/>
          </a:xfrm>
          <a:prstGeom prst="rect">
            <a:avLst/>
          </a:prstGeom>
        </p:spPr>
      </p:pic>
      <p:sp>
        <p:nvSpPr>
          <p:cNvPr id="9" name="Slide Number Placeholder 8">
            <a:extLst>
              <a:ext uri="{FF2B5EF4-FFF2-40B4-BE49-F238E27FC236}">
                <a16:creationId xmlns:a16="http://schemas.microsoft.com/office/drawing/2014/main" id="{B4767265-3EFB-41D9-A344-51BF4449E6A1}"/>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22</a:t>
            </a:fld>
            <a:endParaRPr lang="en-US"/>
          </a:p>
        </p:txBody>
      </p:sp>
    </p:spTree>
    <p:extLst>
      <p:ext uri="{BB962C8B-B14F-4D97-AF65-F5344CB8AC3E}">
        <p14:creationId xmlns:p14="http://schemas.microsoft.com/office/powerpoint/2010/main" val="1249174158"/>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Determinar ubicaciones de incidentes </a:t>
            </a:r>
          </a:p>
        </p:txBody>
      </p:sp>
      <p:sp>
        <p:nvSpPr>
          <p:cNvPr id="3" name="Content Placeholder 2">
            <a:extLst>
              <a:ext uri="{FF2B5EF4-FFF2-40B4-BE49-F238E27FC236}">
                <a16:creationId xmlns:a16="http://schemas.microsoft.com/office/drawing/2014/main" id="{6C261ECA-A255-45B8-971A-9099E4A430F3}"/>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Felicidades, has completado las tres primeras acciones de respuesta inicial: </a:t>
            </a:r>
          </a:p>
          <a:p>
            <a:pPr marL="254000" lvl="1" indent="-254000" fontAlgn="auto">
              <a:spcBef>
                <a:spcPct val="100000"/>
              </a:spcBef>
              <a:spcAft>
                <a:spcPts val="0"/>
              </a:spcAft>
              <a:buSzPct val="99000"/>
              <a:buFont typeface="Arial"/>
              <a:buChar char="•"/>
              <a:tabLst/>
            </a:pPr>
            <a:r>
              <a:rPr lang="es-ES" kern="1200">
                <a:ea typeface="+mn-ea"/>
                <a:sym typeface="Arial"/>
              </a:rPr>
              <a:t>Evaluar la naturaleza y magnitud del incidente. </a:t>
            </a:r>
          </a:p>
          <a:p>
            <a:pPr marL="254000" lvl="1" indent="-254000" fontAlgn="auto">
              <a:spcBef>
                <a:spcPct val="100000"/>
              </a:spcBef>
              <a:spcAft>
                <a:spcPts val="0"/>
              </a:spcAft>
              <a:buSzPct val="99000"/>
              <a:buFont typeface="Arial"/>
              <a:buChar char="•"/>
              <a:tabLst/>
            </a:pPr>
            <a:r>
              <a:rPr lang="es-ES" kern="1200">
                <a:ea typeface="+mn-ea"/>
                <a:sym typeface="Arial"/>
              </a:rPr>
              <a:t>Determinar los peligros y preocupaciones de seguridad.</a:t>
            </a:r>
          </a:p>
          <a:p>
            <a:pPr fontAlgn="auto">
              <a:spcBef>
                <a:spcPct val="100000"/>
              </a:spcBef>
              <a:spcAft>
                <a:spcPts val="0"/>
              </a:spcAft>
              <a:buSzPct val="99000"/>
              <a:tabLst/>
            </a:pPr>
            <a:r>
              <a:rPr lang="es-ES" kern="1200">
                <a:sym typeface="Arial"/>
              </a:rPr>
              <a:t>Determinar prioridades iniciales y requisitos de recursos inmediatos A continuación, debe considerar algunos problemas asociados con el control del sitio: </a:t>
            </a:r>
          </a:p>
          <a:p>
            <a:pPr marL="254000" lvl="1" indent="-254000" fontAlgn="auto">
              <a:spcBef>
                <a:spcPct val="100000"/>
              </a:spcBef>
              <a:spcAft>
                <a:spcPts val="0"/>
              </a:spcAft>
              <a:buSzPct val="99000"/>
              <a:buFont typeface="Arial"/>
              <a:buChar char="•"/>
              <a:tabLst/>
            </a:pPr>
            <a:r>
              <a:rPr lang="es-ES" kern="1200">
                <a:ea typeface="+mn-ea"/>
                <a:sym typeface="Arial"/>
              </a:rPr>
              <a:t>Determine la ubicación del puesto de comando de incidentes y el área de espera </a:t>
            </a:r>
          </a:p>
          <a:p>
            <a:pPr marL="254000" lvl="1" indent="-254000" fontAlgn="auto">
              <a:spcBef>
                <a:spcPct val="100000"/>
              </a:spcBef>
              <a:spcAft>
                <a:spcPts val="0"/>
              </a:spcAft>
              <a:buSzPct val="99000"/>
              <a:buFont typeface="Arial"/>
              <a:buChar char="•"/>
              <a:tabLst/>
            </a:pPr>
            <a:r>
              <a:rPr lang="es-ES" kern="1200">
                <a:ea typeface="+mn-ea"/>
                <a:sym typeface="Arial"/>
              </a:rPr>
              <a:t>Determine las rutas de entrada y salida para los respondedores</a:t>
            </a:r>
            <a:endParaRPr lang="en-US"/>
          </a:p>
        </p:txBody>
      </p:sp>
      <p:pic>
        <p:nvPicPr>
          <p:cNvPr id="8" name="Content Placeholder 7" descr="Hands holding a Liberty County map with handwritten notes.">
            <a:extLst>
              <a:ext uri="{FF2B5EF4-FFF2-40B4-BE49-F238E27FC236}">
                <a16:creationId xmlns:a16="http://schemas.microsoft.com/office/drawing/2014/main" id="{92D2E445-2D63-4995-9F5C-43DBF29D112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3819" y="1814286"/>
            <a:ext cx="2591162" cy="3238952"/>
          </a:xfrm>
          <a:prstGeom prst="rect">
            <a:avLst/>
          </a:prstGeom>
        </p:spPr>
      </p:pic>
      <p:sp>
        <p:nvSpPr>
          <p:cNvPr id="9" name="Slide Number Placeholder 8">
            <a:extLst>
              <a:ext uri="{FF2B5EF4-FFF2-40B4-BE49-F238E27FC236}">
                <a16:creationId xmlns:a16="http://schemas.microsoft.com/office/drawing/2014/main" id="{D5987B12-007A-46AA-AE44-9C44A3A0C7A2}"/>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23</a:t>
            </a:fld>
            <a:endParaRPr lang="en-US"/>
          </a:p>
        </p:txBody>
      </p:sp>
    </p:spTree>
    <p:extLst>
      <p:ext uri="{BB962C8B-B14F-4D97-AF65-F5344CB8AC3E}">
        <p14:creationId xmlns:p14="http://schemas.microsoft.com/office/powerpoint/2010/main" val="195222651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Determine las ubicaciones de los incidentes (continuación) </a:t>
            </a:r>
            <a:endParaRPr lang="en-US"/>
          </a:p>
        </p:txBody>
      </p:sp>
      <p:sp>
        <p:nvSpPr>
          <p:cNvPr id="3" name="Content Placeholder 2">
            <a:extLst>
              <a:ext uri="{FF2B5EF4-FFF2-40B4-BE49-F238E27FC236}">
                <a16:creationId xmlns:a16="http://schemas.microsoft.com/office/drawing/2014/main" id="{B1549CDF-FDDD-44F4-BB8C-C4D9DDE513A2}"/>
              </a:ext>
            </a:extLst>
          </p:cNvPr>
          <p:cNvSpPr>
            <a:spLocks noGrp="1"/>
          </p:cNvSpPr>
          <p:nvPr>
            <p:ph sz="quarter" idx="13"/>
          </p:nvPr>
        </p:nvSpPr>
        <p:spPr/>
        <p:txBody>
          <a:bodyPr>
            <a:normAutofit fontScale="70000" lnSpcReduction="20000"/>
          </a:bodyPr>
          <a:lstStyle/>
          <a:p>
            <a:pPr fontAlgn="auto">
              <a:spcBef>
                <a:spcPct val="100000"/>
              </a:spcBef>
              <a:buSzPct val="99000"/>
              <a:tabLst/>
            </a:pPr>
            <a:r>
              <a:rPr lang="es-ES" kern="1200">
                <a:sym typeface="Arial"/>
              </a:rPr>
              <a:t>Revise el mapa e indique dónde ubicaría las siguientes ubicaciones de incidentes:</a:t>
            </a:r>
          </a:p>
          <a:p>
            <a:pPr marL="254000" lvl="1" indent="-254000" fontAlgn="auto">
              <a:spcBef>
                <a:spcPct val="100000"/>
              </a:spcBef>
              <a:buSzPct val="99000"/>
              <a:buFont typeface="Arial"/>
              <a:buChar char="•"/>
              <a:tabLst/>
            </a:pPr>
            <a:r>
              <a:rPr lang="es-ES" kern="1200">
                <a:ea typeface="+mn-ea"/>
                <a:sym typeface="Arial"/>
              </a:rPr>
              <a:t>Puesto de mando de incidents</a:t>
            </a:r>
          </a:p>
          <a:p>
            <a:pPr marL="254000" lvl="1" indent="-254000" fontAlgn="auto">
              <a:spcBef>
                <a:spcPct val="100000"/>
              </a:spcBef>
              <a:buSzPct val="99000"/>
              <a:buFont typeface="Arial"/>
              <a:buChar char="•"/>
              <a:tabLst/>
            </a:pPr>
            <a:r>
              <a:rPr lang="es-ES" kern="1200">
                <a:ea typeface="+mn-ea"/>
                <a:sym typeface="Arial"/>
              </a:rPr>
              <a:t>Área de ensayo</a:t>
            </a:r>
          </a:p>
          <a:p>
            <a:pPr marL="254000" lvl="1" indent="-254000" fontAlgn="auto">
              <a:spcBef>
                <a:spcPct val="100000"/>
              </a:spcBef>
              <a:buSzPct val="99000"/>
              <a:buFont typeface="Arial"/>
              <a:buChar char="•"/>
              <a:tabLst/>
            </a:pPr>
            <a:r>
              <a:rPr lang="es-ES" kern="1200">
                <a:ea typeface="+mn-ea"/>
                <a:sym typeface="Arial"/>
              </a:rPr>
              <a:t>Punto de entrada para los respondedores. </a:t>
            </a:r>
          </a:p>
          <a:p>
            <a:pPr marL="254000" lvl="1" indent="-254000" fontAlgn="auto">
              <a:spcBef>
                <a:spcPct val="100000"/>
              </a:spcBef>
              <a:buSzPct val="99000"/>
              <a:buFont typeface="Arial"/>
              <a:buChar char="•"/>
              <a:tabLst/>
            </a:pPr>
            <a:r>
              <a:rPr lang="es-ES" kern="1200">
                <a:ea typeface="+mn-ea"/>
                <a:sym typeface="Arial"/>
              </a:rPr>
              <a:t>Punto de salida para los respondedores.</a:t>
            </a:r>
          </a:p>
          <a:p>
            <a:pPr>
              <a:spcBef>
                <a:spcPct val="100000"/>
              </a:spcBef>
              <a:buSzPct val="99000"/>
            </a:pPr>
            <a:r>
              <a:rPr lang="es-ES" kern="1200">
                <a:sym typeface="Arial"/>
              </a:rPr>
              <a:t>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4E41EFEA-1D49-4217-BE00-75994DB351F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C6B71F2C-47F6-4CA6-81F0-4B4E96041116}"/>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24</a:t>
            </a:fld>
            <a:endParaRPr lang="en-US"/>
          </a:p>
        </p:txBody>
      </p:sp>
    </p:spTree>
    <p:extLst>
      <p:ext uri="{BB962C8B-B14F-4D97-AF65-F5344CB8AC3E}">
        <p14:creationId xmlns:p14="http://schemas.microsoft.com/office/powerpoint/2010/main" val="338026840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Establecer una estructura de ICS </a:t>
            </a:r>
            <a:endParaRPr lang="en-US"/>
          </a:p>
        </p:txBody>
      </p:sp>
      <p:sp>
        <p:nvSpPr>
          <p:cNvPr id="3" name="Content Placeholder 2">
            <a:extLst>
              <a:ext uri="{FF2B5EF4-FFF2-40B4-BE49-F238E27FC236}">
                <a16:creationId xmlns:a16="http://schemas.microsoft.com/office/drawing/2014/main" id="{48A9CEF6-7C32-47E7-A909-BC2AE93302FF}"/>
              </a:ext>
            </a:extLst>
          </p:cNvPr>
          <p:cNvSpPr>
            <a:spLocks noGrp="1"/>
          </p:cNvSpPr>
          <p:nvPr>
            <p:ph sz="quarter" idx="13"/>
          </p:nvPr>
        </p:nvSpPr>
        <p:spPr/>
        <p:txBody>
          <a:bodyPr>
            <a:normAutofit fontScale="32500" lnSpcReduction="20000"/>
          </a:bodyPr>
          <a:lstStyle/>
          <a:p>
            <a:pPr fontAlgn="auto">
              <a:spcBef>
                <a:spcPct val="100000"/>
              </a:spcBef>
              <a:spcAft>
                <a:spcPts val="0"/>
              </a:spcAft>
              <a:buSzPct val="99000"/>
              <a:tabLst/>
            </a:pPr>
            <a:r>
              <a:rPr lang="es-ES" kern="1200">
                <a:sym typeface="Arial"/>
              </a:rPr>
              <a:t>Al actuar como Comandante de incidentes, ha completado una evaluación para incluir la identificación de problemas de seguridad y peligros, el establecimiento de prioridades, la determinación de recursos y la definición de las ubicaciones clave de administración de incidentes iniciales.</a:t>
            </a:r>
          </a:p>
          <a:p>
            <a:pPr fontAlgn="auto">
              <a:spcBef>
                <a:spcPct val="100000"/>
              </a:spcBef>
              <a:spcAft>
                <a:spcPts val="0"/>
              </a:spcAft>
              <a:buSzPct val="99000"/>
              <a:tabLst/>
            </a:pPr>
            <a:r>
              <a:rPr lang="es-ES" kern="1200">
                <a:sym typeface="Arial"/>
              </a:rPr>
              <a:t>Ahora que comprende lo que está tratando de lograr y los recursos que administrará, necesitará definir la estructura de ICS que se necesitará para respaldar la gestión del incidente. </a:t>
            </a:r>
          </a:p>
          <a:p>
            <a:pPr fontAlgn="auto">
              <a:spcBef>
                <a:spcPct val="100000"/>
              </a:spcBef>
              <a:spcAft>
                <a:spcPts val="0"/>
              </a:spcAft>
              <a:buSzPct val="99000"/>
              <a:tabLst/>
            </a:pPr>
            <a:r>
              <a:rPr lang="es-ES" kern="1200">
                <a:sym typeface="Arial"/>
              </a:rPr>
              <a:t>En este punto del escenario, el Comando de Incidente probablemente consiste en que el Jefe de Bomberos trabaje sobre el capó de un vehículo de comando. Los recursos adicionales llegarán pronto y el Comandante del incidente necesitará personal adicional para ayudar en la gestión de la respuesta al incidente.</a:t>
            </a:r>
            <a:endParaRPr lang="es-ES" b="1" kern="1200">
              <a:sym typeface="Arial"/>
            </a:endParaRPr>
          </a:p>
          <a:p>
            <a:pPr fontAlgn="auto">
              <a:spcBef>
                <a:spcPct val="100000"/>
              </a:spcBef>
              <a:spcAft>
                <a:spcPts val="0"/>
              </a:spcAft>
              <a:buSzPct val="99000"/>
              <a:tabLst/>
            </a:pPr>
            <a:r>
              <a:rPr lang="es-ES" b="1" kern="1200">
                <a:sym typeface="Arial"/>
              </a:rPr>
              <a:t>Establecer una estructura de ICS (continuación) </a:t>
            </a:r>
            <a:endParaRPr lang="es-ES" kern="1200">
              <a:sym typeface="Arial"/>
            </a:endParaRPr>
          </a:p>
          <a:p>
            <a:pPr fontAlgn="auto">
              <a:spcBef>
                <a:spcPct val="100000"/>
              </a:spcBef>
              <a:spcAft>
                <a:spcPts val="0"/>
              </a:spcAft>
              <a:buSzPct val="99000"/>
              <a:tabLst/>
            </a:pPr>
            <a:r>
              <a:rPr lang="es-ES" kern="1200">
                <a:sym typeface="Arial"/>
              </a:rPr>
              <a:t>Hay varias características de gestión de NIMS que pueden aplicarse para determinar la estructura de ICS adecuada para un incidente: </a:t>
            </a:r>
          </a:p>
          <a:p>
            <a:pPr marL="254000" lvl="1" indent="-254000" fontAlgn="auto">
              <a:spcBef>
                <a:spcPct val="100000"/>
              </a:spcBef>
              <a:spcAft>
                <a:spcPts val="0"/>
              </a:spcAft>
              <a:buSzPct val="99000"/>
              <a:buFont typeface="Arial"/>
              <a:buChar char="•"/>
              <a:tabLst/>
            </a:pPr>
            <a:r>
              <a:rPr lang="es-ES" b="1" kern="1200">
                <a:ea typeface="+mn-ea"/>
                <a:sym typeface="Arial"/>
              </a:rPr>
              <a:t>Cadena de mando y unidad de mando:</a:t>
            </a:r>
            <a:r>
              <a:rPr lang="es-ES" kern="1200">
                <a:ea typeface="+mn-ea"/>
                <a:sym typeface="Arial"/>
              </a:rPr>
              <a:t> todos los recursos deben funcionar para una sola sección del personal general y todas las secciones del personal general deben informar y recibir instrucciones de un solo IC </a:t>
            </a:r>
          </a:p>
          <a:p>
            <a:pPr marL="254000" lvl="1" indent="-254000" fontAlgn="auto">
              <a:spcBef>
                <a:spcPct val="100000"/>
              </a:spcBef>
              <a:spcAft>
                <a:spcPts val="0"/>
              </a:spcAft>
              <a:buSzPct val="99000"/>
              <a:buFont typeface="Arial"/>
              <a:buChar char="•"/>
              <a:tabLst/>
            </a:pPr>
            <a:r>
              <a:rPr lang="es-ES" b="1" kern="1200">
                <a:ea typeface="+mn-ea"/>
                <a:sym typeface="Arial"/>
              </a:rPr>
              <a:t>Rango de control manejable:</a:t>
            </a:r>
            <a:r>
              <a:rPr lang="es-ES" kern="1200">
                <a:ea typeface="+mn-ea"/>
                <a:sym typeface="Arial"/>
              </a:rPr>
              <a:t> la estructura del ICS debe ser de un tamaño suficiente para ayudar al IC a administrar el incidente de manera efectiva. Una clave para esto es restringir el número de subordinados o funciones que administra cada supervisor. </a:t>
            </a:r>
          </a:p>
          <a:p>
            <a:pPr marL="254000" lvl="1" indent="-254000" fontAlgn="auto">
              <a:spcBef>
                <a:spcPct val="100000"/>
              </a:spcBef>
              <a:spcAft>
                <a:spcPts val="0"/>
              </a:spcAft>
              <a:buSzPct val="99000"/>
              <a:buFont typeface="Arial"/>
              <a:buChar char="•"/>
              <a:tabLst/>
            </a:pPr>
            <a:r>
              <a:rPr lang="es-ES" kern="1200">
                <a:ea typeface="+mn-ea"/>
                <a:sym typeface="Arial"/>
              </a:rPr>
              <a:t>Organización modular: ¿qué partes de la estructura de ICS se necesitan para manejar el incidente? Piense con anticipación para el próximo período operacional, ya que lo que necesita a menudo debe solicitarse ahora. </a:t>
            </a:r>
            <a:endParaRPr lang="en-US"/>
          </a:p>
        </p:txBody>
      </p:sp>
      <p:pic>
        <p:nvPicPr>
          <p:cNvPr id="5" name="Picture 4" descr="Responders viewing map held up on the side window of a tru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9500" y="1841500"/>
            <a:ext cx="3191320" cy="2562583"/>
          </a:xfrm>
          <a:prstGeom prst="rect">
            <a:avLst/>
          </a:prstGeom>
        </p:spPr>
      </p:pic>
      <p:pic>
        <p:nvPicPr>
          <p:cNvPr id="11" name="Content Placeholder 10" descr="Responders viewing map held up on the side window of a truck.">
            <a:extLst>
              <a:ext uri="{FF2B5EF4-FFF2-40B4-BE49-F238E27FC236}">
                <a16:creationId xmlns:a16="http://schemas.microsoft.com/office/drawing/2014/main" id="{B080A0AD-9D5F-4DFE-AC1C-556A5546D7B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33740" y="2152471"/>
            <a:ext cx="3191320" cy="2562583"/>
          </a:xfrm>
          <a:prstGeom prst="rect">
            <a:avLst/>
          </a:prstGeom>
        </p:spPr>
      </p:pic>
      <p:sp>
        <p:nvSpPr>
          <p:cNvPr id="12" name="Slide Number Placeholder 11">
            <a:extLst>
              <a:ext uri="{FF2B5EF4-FFF2-40B4-BE49-F238E27FC236}">
                <a16:creationId xmlns:a16="http://schemas.microsoft.com/office/drawing/2014/main" id="{46FE832C-74FC-4736-8CDF-5D1E17D37863}"/>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25</a:t>
            </a:fld>
            <a:endParaRPr lang="en-US"/>
          </a:p>
        </p:txBody>
      </p:sp>
    </p:spTree>
    <p:extLst>
      <p:ext uri="{BB962C8B-B14F-4D97-AF65-F5344CB8AC3E}">
        <p14:creationId xmlns:p14="http://schemas.microsoft.com/office/powerpoint/2010/main" val="299331090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200" dirty="0"/>
              <a:t>Establish an ICS </a:t>
            </a:r>
            <a:r>
              <a:rPr lang="en-US" sz="3200" dirty="0" err="1"/>
              <a:t>Establecer</a:t>
            </a:r>
            <a:r>
              <a:rPr lang="en-US" sz="3200" dirty="0"/>
              <a:t> una </a:t>
            </a:r>
            <a:r>
              <a:rPr lang="en-US" sz="3200" dirty="0" err="1"/>
              <a:t>estructura</a:t>
            </a:r>
            <a:r>
              <a:rPr lang="en-US" sz="3200" dirty="0"/>
              <a:t> de ICS (</a:t>
            </a:r>
            <a:r>
              <a:rPr lang="en-US" sz="3200" dirty="0" err="1"/>
              <a:t>continuación</a:t>
            </a:r>
            <a:r>
              <a:rPr lang="en-US" sz="3200" dirty="0"/>
              <a:t>) Structure (Continued)</a:t>
            </a:r>
          </a:p>
        </p:txBody>
      </p:sp>
      <p:sp>
        <p:nvSpPr>
          <p:cNvPr id="3" name="Content Placeholder 2">
            <a:extLst>
              <a:ext uri="{FF2B5EF4-FFF2-40B4-BE49-F238E27FC236}">
                <a16:creationId xmlns:a16="http://schemas.microsoft.com/office/drawing/2014/main" id="{8AC6F795-BC92-462D-BE73-42AEBBA990BF}"/>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dirty="0">
                <a:sym typeface="Arial"/>
              </a:rPr>
              <a:t>¿Qué puestos de ICS y del personal general necesitará para gestionar el incidente? </a:t>
            </a:r>
          </a:p>
          <a:p>
            <a:pPr fontAlgn="auto">
              <a:spcBef>
                <a:spcPct val="100000"/>
              </a:spcBef>
              <a:spcAft>
                <a:spcPts val="0"/>
              </a:spcAft>
              <a:buSzPct val="99000"/>
              <a:tabLst/>
            </a:pPr>
            <a:r>
              <a:rPr lang="es-ES" kern="1200" dirty="0">
                <a:sym typeface="Arial"/>
              </a:rPr>
              <a:t>Recuerde que el Comandante de Incidentes / Comando Unificado es responsable de realizar todas estas funciones personalmente hasta que él o ella active esa función. </a:t>
            </a:r>
          </a:p>
          <a:p>
            <a:pPr fontAlgn="auto">
              <a:spcBef>
                <a:spcPct val="100000"/>
              </a:spcBef>
              <a:spcAft>
                <a:spcPts val="0"/>
              </a:spcAft>
              <a:buSzPct val="99000"/>
              <a:tabLst/>
            </a:pPr>
            <a:r>
              <a:rPr lang="es-ES" kern="1200" dirty="0">
                <a:sym typeface="Arial"/>
              </a:rPr>
              <a:t>Comando de </a:t>
            </a:r>
            <a:r>
              <a:rPr lang="es-ES" kern="1200" dirty="0" err="1">
                <a:sym typeface="Arial"/>
              </a:rPr>
              <a:t>incidents</a:t>
            </a:r>
            <a:r>
              <a:rPr lang="es-ES" kern="1200" dirty="0">
                <a:sym typeface="Arial"/>
              </a:rPr>
              <a:t> </a:t>
            </a:r>
          </a:p>
          <a:p>
            <a:pPr fontAlgn="auto">
              <a:spcBef>
                <a:spcPct val="100000"/>
              </a:spcBef>
              <a:spcAft>
                <a:spcPts val="0"/>
              </a:spcAft>
              <a:buSzPct val="99000"/>
              <a:tabLst/>
            </a:pPr>
            <a:r>
              <a:rPr lang="es-ES" kern="1200" dirty="0">
                <a:sym typeface="Arial"/>
              </a:rPr>
              <a:t>Información pública </a:t>
            </a:r>
          </a:p>
          <a:p>
            <a:pPr fontAlgn="auto">
              <a:spcBef>
                <a:spcPct val="100000"/>
              </a:spcBef>
              <a:spcAft>
                <a:spcPts val="0"/>
              </a:spcAft>
              <a:buSzPct val="99000"/>
              <a:tabLst/>
            </a:pPr>
            <a:r>
              <a:rPr lang="es-ES" kern="1200" dirty="0">
                <a:sym typeface="Arial"/>
              </a:rPr>
              <a:t>La seguridad </a:t>
            </a:r>
          </a:p>
          <a:p>
            <a:pPr fontAlgn="auto">
              <a:spcBef>
                <a:spcPct val="100000"/>
              </a:spcBef>
              <a:spcAft>
                <a:spcPts val="0"/>
              </a:spcAft>
              <a:buSzPct val="99000"/>
              <a:tabLst/>
            </a:pPr>
            <a:r>
              <a:rPr lang="es-ES" kern="1200" dirty="0">
                <a:sym typeface="Arial"/>
              </a:rPr>
              <a:t>Enlace </a:t>
            </a:r>
          </a:p>
          <a:p>
            <a:pPr fontAlgn="auto">
              <a:spcBef>
                <a:spcPct val="100000"/>
              </a:spcBef>
              <a:spcAft>
                <a:spcPts val="0"/>
              </a:spcAft>
              <a:buSzPct val="99000"/>
              <a:tabLst/>
            </a:pPr>
            <a:r>
              <a:rPr lang="es-ES" kern="1200" dirty="0">
                <a:sym typeface="Arial"/>
              </a:rPr>
              <a:t>Operaciones </a:t>
            </a:r>
          </a:p>
          <a:p>
            <a:pPr fontAlgn="auto">
              <a:spcBef>
                <a:spcPct val="100000"/>
              </a:spcBef>
              <a:spcAft>
                <a:spcPts val="0"/>
              </a:spcAft>
              <a:buSzPct val="99000"/>
              <a:tabLst/>
            </a:pPr>
            <a:r>
              <a:rPr lang="es-ES" kern="1200" dirty="0">
                <a:sym typeface="Arial"/>
              </a:rPr>
              <a:t>Planificación </a:t>
            </a:r>
          </a:p>
          <a:p>
            <a:pPr fontAlgn="auto">
              <a:spcBef>
                <a:spcPct val="100000"/>
              </a:spcBef>
              <a:spcAft>
                <a:spcPts val="0"/>
              </a:spcAft>
              <a:buSzPct val="99000"/>
              <a:tabLst/>
            </a:pPr>
            <a:r>
              <a:rPr lang="es-ES" kern="1200" dirty="0">
                <a:sym typeface="Arial"/>
              </a:rPr>
              <a:t>Logística</a:t>
            </a:r>
          </a:p>
          <a:p>
            <a:pPr fontAlgn="auto">
              <a:spcBef>
                <a:spcPct val="100000"/>
              </a:spcBef>
              <a:spcAft>
                <a:spcPts val="0"/>
              </a:spcAft>
              <a:buSzPct val="99000"/>
              <a:tabLst/>
            </a:pPr>
            <a:r>
              <a:rPr lang="es-ES" kern="1200" dirty="0">
                <a:sym typeface="Arial"/>
              </a:rPr>
              <a:t>Finanzas / Administración</a:t>
            </a:r>
          </a:p>
          <a:p>
            <a:pPr fontAlgn="auto">
              <a:spcBef>
                <a:spcPct val="100000"/>
              </a:spcBef>
              <a:spcAft>
                <a:spcPts val="0"/>
              </a:spcAft>
              <a:buSzPct val="99000"/>
              <a:tabLst/>
            </a:pPr>
            <a:r>
              <a:rPr lang="es-ES" kern="1200" dirty="0">
                <a:sym typeface="Arial"/>
              </a:rPr>
              <a:t> </a:t>
            </a:r>
            <a:endParaRPr lang="en-US" dirty="0"/>
          </a:p>
        </p:txBody>
      </p:sp>
      <p:pic>
        <p:nvPicPr>
          <p:cNvPr id="8" name="Content Placeholder 7" descr="Incident Commander wearing helmet.">
            <a:extLst>
              <a:ext uri="{FF2B5EF4-FFF2-40B4-BE49-F238E27FC236}">
                <a16:creationId xmlns:a16="http://schemas.microsoft.com/office/drawing/2014/main" id="{5D4BAF78-4733-423D-925A-63C62AA6771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67377" y="2562104"/>
            <a:ext cx="1752845" cy="1733792"/>
          </a:xfrm>
          <a:prstGeom prst="rect">
            <a:avLst/>
          </a:prstGeom>
        </p:spPr>
      </p:pic>
      <p:sp>
        <p:nvSpPr>
          <p:cNvPr id="9" name="Slide Number Placeholder 8">
            <a:extLst>
              <a:ext uri="{FF2B5EF4-FFF2-40B4-BE49-F238E27FC236}">
                <a16:creationId xmlns:a16="http://schemas.microsoft.com/office/drawing/2014/main" id="{FE3EFDB1-A841-4707-80A3-CEF1FCA85674}"/>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26</a:t>
            </a:fld>
            <a:endParaRPr lang="en-US"/>
          </a:p>
        </p:txBody>
      </p:sp>
    </p:spTree>
    <p:extLst>
      <p:ext uri="{BB962C8B-B14F-4D97-AF65-F5344CB8AC3E}">
        <p14:creationId xmlns:p14="http://schemas.microsoft.com/office/powerpoint/2010/main" val="4093002247"/>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Establecer una estructura de ICS (continuación) </a:t>
            </a:r>
            <a:endParaRPr lang="en-US"/>
          </a:p>
        </p:txBody>
      </p:sp>
      <p:sp>
        <p:nvSpPr>
          <p:cNvPr id="3" name="Content Placeholder 2">
            <a:extLst>
              <a:ext uri="{FF2B5EF4-FFF2-40B4-BE49-F238E27FC236}">
                <a16:creationId xmlns:a16="http://schemas.microsoft.com/office/drawing/2014/main" id="{40E7E07B-C5B0-432C-8707-5646EA0675F5}"/>
              </a:ext>
            </a:extLst>
          </p:cNvPr>
          <p:cNvSpPr>
            <a:spLocks noGrp="1"/>
          </p:cNvSpPr>
          <p:nvPr>
            <p:ph sz="quarter" idx="13"/>
          </p:nvPr>
        </p:nvSpPr>
        <p:spPr/>
        <p:txBody>
          <a:bodyPr>
            <a:normAutofit fontScale="77500" lnSpcReduction="20000"/>
          </a:bodyPr>
          <a:lstStyle/>
          <a:p>
            <a:pPr>
              <a:spcBef>
                <a:spcPct val="100000"/>
              </a:spcBef>
              <a:buSzPct val="99000"/>
            </a:pPr>
            <a:r>
              <a:rPr lang="es-ES" kern="1200">
                <a:sym typeface="Arial"/>
              </a:rPr>
              <a:t>Anteriormente evaluamos que este es un incidente de tipo 4. Esperamos que se involucren varios aparatos de bomberos, equipos de ambulancia y personal policial. Entre el sitio del incidente, el área de preparación y el perímetro, podemos asumir que al menos 30 personas encargadas de hacer cumplir la ley, incendios y EMS participarán en la respuesta al incidente. Este personal se distribuirá en seis a diez lugares diferentes dentro y alrededor del recinto ferial.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7A8C2576-6D20-4A20-83EF-4AD50C075B3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E583B932-5C4E-4858-AA5E-7F1ABF2BADA2}"/>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27</a:t>
            </a:fld>
            <a:endParaRPr lang="en-US"/>
          </a:p>
        </p:txBody>
      </p:sp>
    </p:spTree>
    <p:extLst>
      <p:ext uri="{BB962C8B-B14F-4D97-AF65-F5344CB8AC3E}">
        <p14:creationId xmlns:p14="http://schemas.microsoft.com/office/powerpoint/2010/main" val="2796328302"/>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Establecer una estructura de ICS (continuación) </a:t>
            </a:r>
            <a:endParaRPr lang="en-US"/>
          </a:p>
        </p:txBody>
      </p:sp>
      <p:sp>
        <p:nvSpPr>
          <p:cNvPr id="8" name="Content Placeholder 7">
            <a:extLst>
              <a:ext uri="{FF2B5EF4-FFF2-40B4-BE49-F238E27FC236}">
                <a16:creationId xmlns:a16="http://schemas.microsoft.com/office/drawing/2014/main" id="{56F407DD-C751-482A-9534-0024D3B50A17}"/>
              </a:ext>
            </a:extLst>
          </p:cNvPr>
          <p:cNvSpPr>
            <a:spLocks noGrp="1"/>
          </p:cNvSpPr>
          <p:nvPr>
            <p:ph sz="quarter" idx="13"/>
          </p:nvPr>
        </p:nvSpPr>
        <p:spPr/>
        <p:txBody>
          <a:bodyPr>
            <a:normAutofit fontScale="85000" lnSpcReduction="10000"/>
          </a:bodyPr>
          <a:lstStyle/>
          <a:p>
            <a:pPr>
              <a:spcBef>
                <a:spcPct val="100000"/>
              </a:spcBef>
              <a:buSzPct val="99000"/>
            </a:pPr>
            <a:r>
              <a:rPr lang="es-ES" kern="1200">
                <a:sym typeface="Arial"/>
              </a:rPr>
              <a:t>Para los fines de esta actividad, solo veremos los ocho puestos del Personal de Comando y del Personal General. </a:t>
            </a:r>
            <a:endParaRPr lang="en-US"/>
          </a:p>
        </p:txBody>
      </p:sp>
      <p:pic>
        <p:nvPicPr>
          <p:cNvPr id="10" name="Content Placeholder 9"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475A8821-E459-4988-B71E-8B4CAD89CFD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5943" y="2247672"/>
            <a:ext cx="6192114" cy="3267531"/>
          </a:xfrm>
          <a:prstGeom prst="rect">
            <a:avLst/>
          </a:prstGeom>
        </p:spPr>
      </p:pic>
      <p:sp>
        <p:nvSpPr>
          <p:cNvPr id="11" name="Slide Number Placeholder 10">
            <a:extLst>
              <a:ext uri="{FF2B5EF4-FFF2-40B4-BE49-F238E27FC236}">
                <a16:creationId xmlns:a16="http://schemas.microsoft.com/office/drawing/2014/main" id="{D25D9091-9561-4F67-87CD-C14F993F36E1}"/>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28</a:t>
            </a:fld>
            <a:endParaRPr lang="en-US"/>
          </a:p>
        </p:txBody>
      </p:sp>
    </p:spTree>
    <p:extLst>
      <p:ext uri="{BB962C8B-B14F-4D97-AF65-F5344CB8AC3E}">
        <p14:creationId xmlns:p14="http://schemas.microsoft.com/office/powerpoint/2010/main" val="3543692760"/>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(Continued)</a:t>
            </a:r>
          </a:p>
        </p:txBody>
      </p:sp>
      <p:sp>
        <p:nvSpPr>
          <p:cNvPr id="3" name="Content Placeholder 2">
            <a:extLst>
              <a:ext uri="{FF2B5EF4-FFF2-40B4-BE49-F238E27FC236}">
                <a16:creationId xmlns:a16="http://schemas.microsoft.com/office/drawing/2014/main" id="{C5B98BBE-AB0D-4C7B-989F-16F91E1A89D3}"/>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Recuerde qué función desempeña cada puesto de Comando y Personal General: </a:t>
            </a:r>
          </a:p>
          <a:p>
            <a:pPr marL="254000" lvl="1" indent="-254000" fontAlgn="auto">
              <a:spcBef>
                <a:spcPct val="100000"/>
              </a:spcBef>
              <a:spcAft>
                <a:spcPts val="0"/>
              </a:spcAft>
              <a:buSzPct val="99000"/>
              <a:buFont typeface="Arial"/>
              <a:buChar char="•"/>
              <a:tabLst/>
            </a:pPr>
            <a:r>
              <a:rPr lang="es-ES" b="1" kern="1200">
                <a:ea typeface="+mn-ea"/>
                <a:sym typeface="Arial"/>
              </a:rPr>
              <a:t>El oficial de información pública (PIO)</a:t>
            </a:r>
            <a:r>
              <a:rPr lang="es-ES" kern="1200">
                <a:ea typeface="+mn-ea"/>
                <a:sym typeface="Arial"/>
              </a:rPr>
              <a:t> interactúa con el público, los medios de comunicación y otras personas que necesitan información sobre incidentes. </a:t>
            </a:r>
          </a:p>
          <a:p>
            <a:pPr marL="254000" lvl="1" indent="-254000" fontAlgn="auto">
              <a:spcBef>
                <a:spcPct val="100000"/>
              </a:spcBef>
              <a:spcAft>
                <a:spcPts val="0"/>
              </a:spcAft>
              <a:buSzPct val="99000"/>
              <a:buFont typeface="Arial"/>
              <a:buChar char="•"/>
              <a:tabLst/>
            </a:pPr>
            <a:r>
              <a:rPr lang="es-ES" b="1" kern="1200">
                <a:ea typeface="+mn-ea"/>
                <a:sym typeface="Arial"/>
              </a:rPr>
              <a:t>El Oficial de seguridad</a:t>
            </a:r>
            <a:r>
              <a:rPr lang="es-ES" kern="1200">
                <a:ea typeface="+mn-ea"/>
                <a:sym typeface="Arial"/>
              </a:rPr>
              <a:t> supervisa las operaciones de incidentes y asesora al comando de incidentes en asuntos relacionados con la salud y la seguridad. </a:t>
            </a:r>
          </a:p>
          <a:p>
            <a:pPr marL="254000" lvl="1" indent="-254000" fontAlgn="auto">
              <a:spcBef>
                <a:spcPct val="100000"/>
              </a:spcBef>
              <a:spcAft>
                <a:spcPts val="0"/>
              </a:spcAft>
              <a:buSzPct val="99000"/>
              <a:buFont typeface="Arial"/>
              <a:buChar char="•"/>
              <a:tabLst/>
            </a:pPr>
            <a:r>
              <a:rPr lang="es-ES" b="1" kern="1200">
                <a:ea typeface="+mn-ea"/>
                <a:sym typeface="Arial"/>
              </a:rPr>
              <a:t>El oficial de enlace</a:t>
            </a:r>
            <a:r>
              <a:rPr lang="es-ES" kern="1200">
                <a:ea typeface="+mn-ea"/>
                <a:sym typeface="Arial"/>
              </a:rPr>
              <a:t> sirve como punto de contacto del comando de incidentes para organizaciones no incluidas en el comando unificado. </a:t>
            </a:r>
          </a:p>
          <a:p>
            <a:pPr marL="254000" lvl="1" indent="-254000" fontAlgn="auto">
              <a:spcBef>
                <a:spcPct val="100000"/>
              </a:spcBef>
              <a:spcAft>
                <a:spcPts val="0"/>
              </a:spcAft>
              <a:buSzPct val="99000"/>
              <a:buFont typeface="Arial"/>
              <a:buChar char="•"/>
              <a:tabLst/>
            </a:pPr>
            <a:r>
              <a:rPr lang="es-ES" b="1" kern="1200">
                <a:ea typeface="+mn-ea"/>
                <a:sym typeface="Arial"/>
              </a:rPr>
              <a:t>La Sección de Operaciones</a:t>
            </a:r>
            <a:r>
              <a:rPr lang="es-ES" kern="1200">
                <a:ea typeface="+mn-ea"/>
                <a:sym typeface="Arial"/>
              </a:rPr>
              <a:t> planifica y realiza actividades tácticas para lograr los objetivos del incidente establecidos por el comando del incidente. </a:t>
            </a:r>
          </a:p>
          <a:p>
            <a:pPr marL="254000" lvl="1" indent="-254000" fontAlgn="auto">
              <a:spcBef>
                <a:spcPct val="100000"/>
              </a:spcBef>
              <a:spcAft>
                <a:spcPts val="0"/>
              </a:spcAft>
              <a:buSzPct val="99000"/>
              <a:buFont typeface="Arial"/>
              <a:buChar char="•"/>
              <a:tabLst/>
            </a:pPr>
            <a:r>
              <a:rPr lang="es-ES" b="1" kern="1200">
                <a:ea typeface="+mn-ea"/>
                <a:sym typeface="Arial"/>
              </a:rPr>
              <a:t>El personal de la Sección</a:t>
            </a:r>
            <a:r>
              <a:rPr lang="es-ES" kern="1200">
                <a:ea typeface="+mn-ea"/>
                <a:sym typeface="Arial"/>
              </a:rPr>
              <a:t> de Planificación recopila, evalúa y difunde información sobre incidentes al IC / UC y otro personal de incidentes. </a:t>
            </a:r>
          </a:p>
          <a:p>
            <a:pPr marL="254000" lvl="1" indent="-254000" fontAlgn="auto">
              <a:spcBef>
                <a:spcPct val="100000"/>
              </a:spcBef>
              <a:spcAft>
                <a:spcPts val="0"/>
              </a:spcAft>
              <a:buSzPct val="99000"/>
              <a:buFont typeface="Arial"/>
              <a:buChar char="•"/>
              <a:tabLst/>
            </a:pPr>
            <a:r>
              <a:rPr lang="es-ES" b="1" kern="1200">
                <a:ea typeface="+mn-ea"/>
                <a:sym typeface="Arial"/>
              </a:rPr>
              <a:t>El personal de la Sección de Logística</a:t>
            </a:r>
            <a:r>
              <a:rPr lang="es-ES" kern="1200">
                <a:ea typeface="+mn-ea"/>
                <a:sym typeface="Arial"/>
              </a:rPr>
              <a:t> es responsable de proporcionar servicios y asistencia para el incidente. </a:t>
            </a:r>
          </a:p>
          <a:p>
            <a:pPr marL="254000" lvl="1" indent="-254000" fontAlgn="auto">
              <a:spcBef>
                <a:spcPct val="100000"/>
              </a:spcBef>
              <a:spcAft>
                <a:spcPts val="0"/>
              </a:spcAft>
              <a:buSzPct val="99000"/>
              <a:buFont typeface="Arial"/>
              <a:buChar char="•"/>
              <a:tabLst/>
            </a:pPr>
            <a:r>
              <a:rPr lang="es-ES" kern="1200">
                <a:ea typeface="+mn-ea"/>
                <a:sym typeface="Arial"/>
              </a:rPr>
              <a:t>IC / UC establece una Sección de Finanzas / Administración cuando las actividades de gestión de incidentes requieren servicios de apoyo administrativo y financiero en la escena o específicos del incidente. </a:t>
            </a:r>
            <a:endParaRPr lang="en-US"/>
          </a:p>
        </p:txBody>
      </p:sp>
      <p:pic>
        <p:nvPicPr>
          <p:cNvPr id="8" name="Content Placeholder 7"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A9765181-1E48-472D-BACE-4C82D2B83DD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3629" y="2428468"/>
            <a:ext cx="3811541" cy="2010588"/>
          </a:xfrm>
          <a:prstGeom prst="rect">
            <a:avLst/>
          </a:prstGeom>
        </p:spPr>
      </p:pic>
      <p:sp>
        <p:nvSpPr>
          <p:cNvPr id="9" name="Slide Number Placeholder 8">
            <a:extLst>
              <a:ext uri="{FF2B5EF4-FFF2-40B4-BE49-F238E27FC236}">
                <a16:creationId xmlns:a16="http://schemas.microsoft.com/office/drawing/2014/main" id="{6087F803-A327-488F-986B-4D0E5B71C10A}"/>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29</a:t>
            </a:fld>
            <a:endParaRPr lang="en-US"/>
          </a:p>
        </p:txBody>
      </p:sp>
    </p:spTree>
    <p:extLst>
      <p:ext uri="{BB962C8B-B14F-4D97-AF65-F5344CB8AC3E}">
        <p14:creationId xmlns:p14="http://schemas.microsoft.com/office/powerpoint/2010/main" val="140757913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Ciudad central </a:t>
            </a:r>
          </a:p>
        </p:txBody>
      </p:sp>
      <p:sp>
        <p:nvSpPr>
          <p:cNvPr id="3" name="Content Placeholder 2">
            <a:extLst>
              <a:ext uri="{FF2B5EF4-FFF2-40B4-BE49-F238E27FC236}">
                <a16:creationId xmlns:a16="http://schemas.microsoft.com/office/drawing/2014/main" id="{55E81A44-423D-439E-BC92-04BF608C365A}"/>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Central City es la sede del condado de Liberty y alberga a una población de 149,000. Es una ciudad diversa con áreas industriales, áreas comerciales, complejos de viviendas multifamiliares y subdivisiones unifamiliares.</a:t>
            </a:r>
          </a:p>
          <a:p>
            <a:pPr fontAlgn="auto">
              <a:spcBef>
                <a:spcPct val="100000"/>
              </a:spcBef>
              <a:spcAft>
                <a:spcPts val="0"/>
              </a:spcAft>
              <a:buSzPct val="99000"/>
              <a:tabLst/>
            </a:pPr>
            <a:r>
              <a:rPr lang="es-ES" kern="1200">
                <a:sym typeface="Arial"/>
              </a:rPr>
              <a:t>El gobierno de la ciudad central incluye un Departamento de Bomberos, un Departamento de Policía y un Departamento de Obras Públicas. La ciudad tiene un Distrito Escolar separado, cuatro hospitales y dos universidades.</a:t>
            </a:r>
            <a:endParaRPr lang="en-US"/>
          </a:p>
        </p:txBody>
      </p:sp>
      <p:pic>
        <p:nvPicPr>
          <p:cNvPr id="8" name="Content Placeholder 7" descr="Example map of ficticious Central City showing rivers, roads, parks, universities, golf course, and railroad tracks.">
            <a:extLst>
              <a:ext uri="{FF2B5EF4-FFF2-40B4-BE49-F238E27FC236}">
                <a16:creationId xmlns:a16="http://schemas.microsoft.com/office/drawing/2014/main" id="{0E4B9E57-B1AE-4151-980D-BC8F44C5998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43846" y="1152525"/>
            <a:ext cx="3771107" cy="4562475"/>
          </a:xfrm>
          <a:prstGeom prst="rect">
            <a:avLst/>
          </a:prstGeom>
        </p:spPr>
      </p:pic>
      <p:sp>
        <p:nvSpPr>
          <p:cNvPr id="9" name="Slide Number Placeholder 8">
            <a:extLst>
              <a:ext uri="{FF2B5EF4-FFF2-40B4-BE49-F238E27FC236}">
                <a16:creationId xmlns:a16="http://schemas.microsoft.com/office/drawing/2014/main" id="{61DA251D-53AA-4642-B61E-7E5EF1ED3006}"/>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a:t>
            </a:fld>
            <a:endParaRPr lang="en-US"/>
          </a:p>
        </p:txBody>
      </p:sp>
    </p:spTree>
    <p:extLst>
      <p:ext uri="{BB962C8B-B14F-4D97-AF65-F5344CB8AC3E}">
        <p14:creationId xmlns:p14="http://schemas.microsoft.com/office/powerpoint/2010/main" val="2578209096"/>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Práctica de Selección de Personal </a:t>
            </a:r>
            <a:endParaRPr lang="en-US"/>
          </a:p>
        </p:txBody>
      </p:sp>
      <p:sp>
        <p:nvSpPr>
          <p:cNvPr id="8" name="Content Placeholder 7">
            <a:extLst>
              <a:ext uri="{FF2B5EF4-FFF2-40B4-BE49-F238E27FC236}">
                <a16:creationId xmlns:a16="http://schemas.microsoft.com/office/drawing/2014/main" id="{8EF6571B-BDA8-4A81-A2A5-61950FA9655D}"/>
              </a:ext>
            </a:extLst>
          </p:cNvPr>
          <p:cNvSpPr>
            <a:spLocks noGrp="1"/>
          </p:cNvSpPr>
          <p:nvPr>
            <p:ph sz="quarter" idx="13"/>
          </p:nvPr>
        </p:nvSpPr>
        <p:spPr/>
        <p:txBody>
          <a:bodyPr>
            <a:normAutofit fontScale="77500" lnSpcReduction="20000"/>
          </a:bodyPr>
          <a:lstStyle/>
          <a:p>
            <a:pPr>
              <a:spcBef>
                <a:spcPct val="100000"/>
              </a:spcBef>
              <a:buSzPct val="99000"/>
            </a:pPr>
            <a:r>
              <a:rPr lang="es-ES" kern="1200">
                <a:sym typeface="Arial"/>
              </a:rPr>
              <a:t>¿Qué posiciones del personal de comando y del personal general que evalúa se requerirán para manejar el incidente? </a:t>
            </a:r>
            <a:endParaRPr lang="en-US"/>
          </a:p>
        </p:txBody>
      </p:sp>
      <p:pic>
        <p:nvPicPr>
          <p:cNvPr id="10" name="Content Placeholder 9"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A6E18CBE-C005-4096-AC14-0059792844F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5943" y="2247672"/>
            <a:ext cx="6192114" cy="3267531"/>
          </a:xfrm>
          <a:prstGeom prst="rect">
            <a:avLst/>
          </a:prstGeom>
        </p:spPr>
      </p:pic>
      <p:sp>
        <p:nvSpPr>
          <p:cNvPr id="11" name="Slide Number Placeholder 10">
            <a:extLst>
              <a:ext uri="{FF2B5EF4-FFF2-40B4-BE49-F238E27FC236}">
                <a16:creationId xmlns:a16="http://schemas.microsoft.com/office/drawing/2014/main" id="{EB6F7747-1D44-4C89-901F-8C925F45725B}"/>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30</a:t>
            </a:fld>
            <a:endParaRPr lang="en-US"/>
          </a:p>
        </p:txBody>
      </p:sp>
    </p:spTree>
    <p:extLst>
      <p:ext uri="{BB962C8B-B14F-4D97-AF65-F5344CB8AC3E}">
        <p14:creationId xmlns:p14="http://schemas.microsoft.com/office/powerpoint/2010/main" val="663721404"/>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Scenario Part 2</a:t>
            </a:r>
          </a:p>
        </p:txBody>
      </p:sp>
      <p:sp>
        <p:nvSpPr>
          <p:cNvPr id="3" name="Content Placeholder 2">
            <a:extLst>
              <a:ext uri="{FF2B5EF4-FFF2-40B4-BE49-F238E27FC236}">
                <a16:creationId xmlns:a16="http://schemas.microsoft.com/office/drawing/2014/main" id="{36CB635B-E30C-424E-87E0-6F2369F6C66C}"/>
              </a:ext>
            </a:extLst>
          </p:cNvPr>
          <p:cNvSpPr>
            <a:spLocks noGrp="1"/>
          </p:cNvSpPr>
          <p:nvPr>
            <p:ph sz="quarter" idx="13"/>
          </p:nvPr>
        </p:nvSpPr>
        <p:spPr/>
        <p:txBody>
          <a:bodyPr>
            <a:noAutofit/>
          </a:bodyPr>
          <a:lstStyle/>
          <a:p>
            <a:pPr fontAlgn="auto">
              <a:spcBef>
                <a:spcPct val="100000"/>
              </a:spcBef>
              <a:spcAft>
                <a:spcPts val="0"/>
              </a:spcAft>
              <a:buSzPct val="99000"/>
              <a:tabLst/>
            </a:pPr>
            <a:r>
              <a:rPr lang="es-ES" sz="1150" kern="1200" dirty="0">
                <a:sym typeface="Arial"/>
              </a:rPr>
              <a:t>Ahora es justo después de las 6 p.m. y la situación parece empeorar. </a:t>
            </a:r>
          </a:p>
          <a:p>
            <a:pPr fontAlgn="auto">
              <a:spcBef>
                <a:spcPct val="100000"/>
              </a:spcBef>
              <a:spcAft>
                <a:spcPts val="0"/>
              </a:spcAft>
              <a:buSzPct val="99000"/>
              <a:tabLst/>
            </a:pPr>
            <a:r>
              <a:rPr lang="es-ES" sz="1150" kern="1200" dirty="0">
                <a:sym typeface="Arial"/>
              </a:rPr>
              <a:t>La evaluación inicial de varias bajas fue incorrecta. Hay más de una docena de bajas y al menos tres muertos. </a:t>
            </a:r>
          </a:p>
          <a:p>
            <a:pPr fontAlgn="auto">
              <a:spcBef>
                <a:spcPct val="100000"/>
              </a:spcBef>
              <a:spcAft>
                <a:spcPts val="0"/>
              </a:spcAft>
              <a:buSzPct val="99000"/>
              <a:tabLst/>
            </a:pPr>
            <a:r>
              <a:rPr lang="es-ES" sz="1150" kern="1200" dirty="0">
                <a:sym typeface="Arial"/>
              </a:rPr>
              <a:t>El incendio del vehículo se extendió rápidamente al edificio, lo que provocó una línea de gas natural dañada en el área de la cocina. La combinación de explosión, incendio y daños por colisión provocaron el colapso parcial del edificio. El fuego sigue ardiendo y ahora amenaza otras estructuras circundantes. </a:t>
            </a:r>
          </a:p>
          <a:p>
            <a:pPr fontAlgn="auto">
              <a:spcBef>
                <a:spcPct val="100000"/>
              </a:spcBef>
              <a:spcAft>
                <a:spcPts val="0"/>
              </a:spcAft>
              <a:buSzPct val="99000"/>
              <a:tabLst/>
            </a:pPr>
            <a:r>
              <a:rPr lang="es-ES" sz="1150" kern="1200" dirty="0">
                <a:sym typeface="Arial"/>
              </a:rPr>
              <a:t>Las multitudes están bajo control, pero el tráfico aún no se ha despejado completamente del área y continúa desacelerando el ingreso y egreso de los recursos de manejo de emergencias. </a:t>
            </a:r>
          </a:p>
          <a:p>
            <a:pPr fontAlgn="auto">
              <a:spcBef>
                <a:spcPct val="100000"/>
              </a:spcBef>
              <a:spcAft>
                <a:spcPts val="0"/>
              </a:spcAft>
              <a:buSzPct val="99000"/>
              <a:tabLst/>
            </a:pPr>
            <a:r>
              <a:rPr lang="es-ES" sz="1150" kern="1200" dirty="0">
                <a:sym typeface="Arial"/>
              </a:rPr>
              <a:t>No se ha encontrado el conductor del vehículo y no se ha identificado el origen y el contenido del camión grande. Esto genera nuevas preocupaciones de que esto podría haber sido un acto intencional y que el camión podría haber estado transportando algo peligroso. </a:t>
            </a:r>
          </a:p>
          <a:p>
            <a:pPr fontAlgn="auto">
              <a:spcBef>
                <a:spcPct val="100000"/>
              </a:spcBef>
              <a:spcAft>
                <a:spcPts val="0"/>
              </a:spcAft>
              <a:buSzPct val="99000"/>
              <a:tabLst/>
            </a:pPr>
            <a:r>
              <a:rPr lang="es-ES" sz="1150" kern="1200" dirty="0">
                <a:sym typeface="Arial"/>
              </a:rPr>
              <a:t>Este incidente ha aumentado en tamaño y complejidad y se extenderá a por lo menos un período </a:t>
            </a:r>
            <a:r>
              <a:rPr lang="es-ES" sz="1150" kern="1200" dirty="0" err="1">
                <a:sym typeface="Arial"/>
              </a:rPr>
              <a:t>operaciona</a:t>
            </a:r>
            <a:r>
              <a:rPr lang="es-ES" sz="1150" kern="1200" dirty="0">
                <a:sym typeface="Arial"/>
              </a:rPr>
              <a:t> más. </a:t>
            </a:r>
            <a:endParaRPr lang="en-US" sz="1150" dirty="0"/>
          </a:p>
        </p:txBody>
      </p:sp>
      <p:pic>
        <p:nvPicPr>
          <p:cNvPr id="8" name="Content Placeholder 7" descr="Photo 1 fire hose spraying truck fire.  Photo 2 Responders helping patient on a stretcher. Photo 3 Hazmat responders. Photo 4 Law Enforcement responders.">
            <a:extLst>
              <a:ext uri="{FF2B5EF4-FFF2-40B4-BE49-F238E27FC236}">
                <a16:creationId xmlns:a16="http://schemas.microsoft.com/office/drawing/2014/main" id="{DB5246B3-9CD1-4116-B2CC-B63580B1B9B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62319" y="1871444"/>
            <a:ext cx="3134162" cy="3124636"/>
          </a:xfrm>
          <a:prstGeom prst="rect">
            <a:avLst/>
          </a:prstGeom>
        </p:spPr>
      </p:pic>
      <p:sp>
        <p:nvSpPr>
          <p:cNvPr id="9" name="Slide Number Placeholder 8">
            <a:extLst>
              <a:ext uri="{FF2B5EF4-FFF2-40B4-BE49-F238E27FC236}">
                <a16:creationId xmlns:a16="http://schemas.microsoft.com/office/drawing/2014/main" id="{17822DAE-3004-4A4E-ACCC-E94869374853}"/>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31</a:t>
            </a:fld>
            <a:endParaRPr lang="en-US"/>
          </a:p>
        </p:txBody>
      </p:sp>
    </p:spTree>
    <p:extLst>
      <p:ext uri="{BB962C8B-B14F-4D97-AF65-F5344CB8AC3E}">
        <p14:creationId xmlns:p14="http://schemas.microsoft.com/office/powerpoint/2010/main" val="311544829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Transferencia de comando</a:t>
            </a:r>
          </a:p>
        </p:txBody>
      </p:sp>
      <p:sp>
        <p:nvSpPr>
          <p:cNvPr id="3" name="Content Placeholder 2">
            <a:extLst>
              <a:ext uri="{FF2B5EF4-FFF2-40B4-BE49-F238E27FC236}">
                <a16:creationId xmlns:a16="http://schemas.microsoft.com/office/drawing/2014/main" id="{F6EE7086-35E0-45EC-B417-BEB235B2737E}"/>
              </a:ext>
            </a:extLst>
          </p:cNvPr>
          <p:cNvSpPr>
            <a:spLocks noGrp="1"/>
          </p:cNvSpPr>
          <p:nvPr>
            <p:ph sz="quarter" idx="13"/>
          </p:nvPr>
        </p:nvSpPr>
        <p:spPr/>
        <p:txBody>
          <a:bodyPr>
            <a:noAutofit/>
          </a:bodyPr>
          <a:lstStyle/>
          <a:p>
            <a:pPr fontAlgn="auto">
              <a:spcBef>
                <a:spcPct val="100000"/>
              </a:spcBef>
              <a:buSzPct val="99000"/>
              <a:tabLst/>
            </a:pPr>
            <a:r>
              <a:rPr lang="es-ES" sz="900" kern="1200" dirty="0">
                <a:sym typeface="Arial"/>
              </a:rPr>
              <a:t>Como comandante del incidente usted hace esta evaluación: </a:t>
            </a:r>
          </a:p>
          <a:p>
            <a:pPr fontAlgn="auto">
              <a:spcBef>
                <a:spcPct val="100000"/>
              </a:spcBef>
              <a:buSzPct val="99000"/>
              <a:tabLst/>
            </a:pPr>
            <a:r>
              <a:rPr lang="es-ES" sz="900" b="1" kern="1200" dirty="0">
                <a:sym typeface="Arial"/>
              </a:rPr>
              <a:t>Comando de incidentes</a:t>
            </a:r>
            <a:r>
              <a:rPr lang="es-ES" sz="900" kern="1200" dirty="0">
                <a:sym typeface="Arial"/>
              </a:rPr>
              <a:t>: este es un incidente que ahora involucrará a más jurisdicciones y agencias. Las inquietudes de la policía con respecto a la investigación y la preservación de la escena del crimen, y la evaluación de materiales peligrosos (</a:t>
            </a:r>
            <a:r>
              <a:rPr lang="es-ES" sz="900" kern="1200" dirty="0" err="1">
                <a:sym typeface="Arial"/>
              </a:rPr>
              <a:t>HazMat</a:t>
            </a:r>
            <a:r>
              <a:rPr lang="es-ES" sz="900" kern="1200" dirty="0">
                <a:sym typeface="Arial"/>
              </a:rPr>
              <a:t>) deben conciliarse con sus otras prioridades. Un Comando Unificado con representantes de las diversas jurisdicciones y agencias involucradas en la respuesta a este incidente, para incluir Incendios, EMS, Cumplimiento de la Ley y Obras Públicas ahora puede ser el mejor enfoque para el Comando de Incidentes. </a:t>
            </a:r>
          </a:p>
          <a:p>
            <a:pPr fontAlgn="auto">
              <a:spcBef>
                <a:spcPct val="100000"/>
              </a:spcBef>
              <a:buSzPct val="99000"/>
              <a:tabLst/>
            </a:pPr>
            <a:r>
              <a:rPr lang="es-ES" sz="900" b="1" kern="1200" dirty="0">
                <a:sym typeface="Arial"/>
              </a:rPr>
              <a:t>Naturaleza y magnitud del incidente:</a:t>
            </a:r>
            <a:r>
              <a:rPr lang="es-ES" sz="900" kern="1200" dirty="0">
                <a:sym typeface="Arial"/>
              </a:rPr>
              <a:t> ahora es un incidente de tipo 3. Los requisitos de recursos excederán los recursos de respuesta inicial que tiene en el sitio, el incidente se extenderá a múltiples períodos operativos y se deberán activar puestos adicionales de Comando de ICS y Personal General </a:t>
            </a:r>
          </a:p>
          <a:p>
            <a:pPr fontAlgn="auto">
              <a:spcBef>
                <a:spcPct val="100000"/>
              </a:spcBef>
              <a:buSzPct val="99000"/>
              <a:tabLst/>
            </a:pPr>
            <a:r>
              <a:rPr lang="es-ES" sz="900" b="1" kern="1200" dirty="0">
                <a:sym typeface="Arial"/>
              </a:rPr>
              <a:t>Peligros y preocupaciones de seguridad:</a:t>
            </a:r>
            <a:r>
              <a:rPr lang="es-ES" sz="900" kern="1200" dirty="0">
                <a:sym typeface="Arial"/>
              </a:rPr>
              <a:t> El número de preocupaciones ha aumentado. </a:t>
            </a:r>
          </a:p>
          <a:p>
            <a:pPr fontAlgn="auto">
              <a:spcBef>
                <a:spcPct val="100000"/>
              </a:spcBef>
              <a:buSzPct val="99000"/>
              <a:tabLst/>
            </a:pPr>
            <a:r>
              <a:rPr lang="es-ES" sz="900" b="1" kern="1200" dirty="0">
                <a:sym typeface="Arial"/>
              </a:rPr>
              <a:t>Prioridades y requisitos de recursos:</a:t>
            </a:r>
            <a:r>
              <a:rPr lang="es-ES" sz="900" kern="1200" dirty="0">
                <a:sym typeface="Arial"/>
              </a:rPr>
              <a:t> si bien sus objetivos actuales siguen siendo válidos, habrá objetivos adicionales asociados con la investigación del cumplimiento de la ley, la respuesta de </a:t>
            </a:r>
            <a:r>
              <a:rPr lang="es-ES" sz="900" kern="1200" dirty="0" err="1">
                <a:sym typeface="Arial"/>
              </a:rPr>
              <a:t>HazMat</a:t>
            </a:r>
            <a:r>
              <a:rPr lang="es-ES" sz="900" kern="1200" dirty="0">
                <a:sym typeface="Arial"/>
              </a:rPr>
              <a:t> y las acciones de obras públicas que requerirán el desarrollo de nuevos objetivos. Estos objetivos deberán ser priorizados y se necesitarán recursos adicionales para lograr los objetivos. </a:t>
            </a:r>
          </a:p>
          <a:p>
            <a:pPr>
              <a:spcBef>
                <a:spcPct val="100000"/>
              </a:spcBef>
              <a:buSzPct val="99000"/>
            </a:pPr>
            <a:r>
              <a:rPr lang="es-ES" sz="900" b="1" kern="1200" dirty="0">
                <a:sym typeface="Arial"/>
              </a:rPr>
              <a:t>Estructura de ICS:</a:t>
            </a:r>
            <a:r>
              <a:rPr lang="es-ES" sz="900" kern="1200" dirty="0">
                <a:sym typeface="Arial"/>
              </a:rPr>
              <a:t> la estructura de ICS deberá ampliarse. Los enlaces, una Sección de Planificación, una Sección de Logística y una función de Inteligencia / Investigaciones son algunas de las posiciones que ahora deben considerarse para su inclusión en la estructura del Comando de Incidentes. </a:t>
            </a:r>
            <a:endParaRPr lang="en-US" sz="900" dirty="0"/>
          </a:p>
        </p:txBody>
      </p:sp>
      <p:pic>
        <p:nvPicPr>
          <p:cNvPr id="8" name="Content Placeholder 7" descr="Two photos showing Unified Command and ICS Structure Diagram, with 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531E5FD7-2898-44C0-A539-EC33FFC802E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5108" y="2028629"/>
            <a:ext cx="3648584" cy="2810267"/>
          </a:xfrm>
          <a:prstGeom prst="rect">
            <a:avLst/>
          </a:prstGeom>
        </p:spPr>
      </p:pic>
      <p:sp>
        <p:nvSpPr>
          <p:cNvPr id="9" name="Slide Number Placeholder 8">
            <a:extLst>
              <a:ext uri="{FF2B5EF4-FFF2-40B4-BE49-F238E27FC236}">
                <a16:creationId xmlns:a16="http://schemas.microsoft.com/office/drawing/2014/main" id="{3E313A34-02F7-4871-87D2-A4AE84833C3C}"/>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32</a:t>
            </a:fld>
            <a:endParaRPr lang="en-US"/>
          </a:p>
        </p:txBody>
      </p:sp>
    </p:spTree>
    <p:extLst>
      <p:ext uri="{BB962C8B-B14F-4D97-AF65-F5344CB8AC3E}">
        <p14:creationId xmlns:p14="http://schemas.microsoft.com/office/powerpoint/2010/main" val="163169136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Transferencia de mando (continuaccion)</a:t>
            </a:r>
          </a:p>
        </p:txBody>
      </p:sp>
      <p:sp>
        <p:nvSpPr>
          <p:cNvPr id="3" name="Content Placeholder 2">
            <a:extLst>
              <a:ext uri="{FF2B5EF4-FFF2-40B4-BE49-F238E27FC236}">
                <a16:creationId xmlns:a16="http://schemas.microsoft.com/office/drawing/2014/main" id="{D9C15CD0-46D4-4EE9-B425-54732085FFD5}"/>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El Comandante de incidents inicial puede continuar sirviendo como miembro de un commando unificado. Tambien es possible que el aumento de la complejidad conduzca al nombramiento de mas personal de alto nivel para el Comando de Incidentes. </a:t>
            </a:r>
          </a:p>
          <a:p>
            <a:pPr fontAlgn="auto">
              <a:spcBef>
                <a:spcPct val="100000"/>
              </a:spcBef>
              <a:spcAft>
                <a:spcPts val="0"/>
              </a:spcAft>
              <a:buSzPct val="99000"/>
              <a:tabLst/>
            </a:pPr>
            <a:r>
              <a:rPr lang="es-ES" kern="1200">
                <a:sym typeface="Arial"/>
              </a:rPr>
              <a:t>Recuerde que el </a:t>
            </a:r>
            <a:r>
              <a:rPr lang="es-ES" b="1" kern="1200">
                <a:sym typeface="Arial"/>
              </a:rPr>
              <a:t>establecimiento y la transferencia de mando</a:t>
            </a:r>
            <a:r>
              <a:rPr lang="es-ES" kern="1200">
                <a:sym typeface="Arial"/>
              </a:rPr>
              <a:t> es una caracteristicas de la administracion de NIMS. Deba indicar y registrar claramente cuando se transfiere el commando </a:t>
            </a:r>
          </a:p>
          <a:p>
            <a:pPr fontAlgn="auto">
              <a:spcBef>
                <a:spcPct val="100000"/>
              </a:spcBef>
              <a:spcAft>
                <a:spcPts val="0"/>
              </a:spcAft>
              <a:buSzPct val="99000"/>
              <a:tabLst/>
            </a:pPr>
            <a:r>
              <a:rPr lang="es-ES" kern="1200">
                <a:sym typeface="Arial"/>
              </a:rPr>
              <a:t>La transferencia de commando se debe realizer para crear una interrupcion minima del incidente. Siempre que sea possible, la Transferencia de Mando debe incluir un informe complete sobre la situaccion realizada cara a cara con el Nuevo Comandante de Incidentes o Comandante Unificado </a:t>
            </a:r>
          </a:p>
          <a:p>
            <a:pPr fontAlgn="auto">
              <a:spcBef>
                <a:spcPct val="100000"/>
              </a:spcBef>
              <a:spcAft>
                <a:spcPts val="0"/>
              </a:spcAft>
              <a:buSzPct val="99000"/>
              <a:tabLst/>
            </a:pPr>
            <a:r>
              <a:rPr lang="es-ES" kern="1200">
                <a:sym typeface="Arial"/>
              </a:rPr>
              <a:t>El </a:t>
            </a:r>
            <a:r>
              <a:rPr lang="es-ES" b="1" kern="1200">
                <a:sym typeface="Arial"/>
              </a:rPr>
              <a:t>Plan de Acción de Incidentes</a:t>
            </a:r>
            <a:r>
              <a:rPr lang="es-ES" kern="1200">
                <a:sym typeface="Arial"/>
              </a:rPr>
              <a:t> de Característica de Gestión NIMS también se aplica aquí. Los objetivos, tácticas y asignaciones de incidentes para las operaciones y el apoyo deben registrarse y comunicarse a través de un Plan de acción de incidentes (IAP). A medida que su incidente aumentó en tamaño, complejidad y duración, debería haber comenzado a documentar las actividades de respuesta a incidentes en un plan escrito.</a:t>
            </a:r>
          </a:p>
          <a:p>
            <a:pPr fontAlgn="auto">
              <a:spcBef>
                <a:spcPct val="100000"/>
              </a:spcBef>
              <a:spcAft>
                <a:spcPts val="0"/>
              </a:spcAft>
              <a:buSzPct val="99000"/>
              <a:tabLst/>
            </a:pPr>
            <a:r>
              <a:rPr lang="es-ES" kern="1200">
                <a:sym typeface="Arial"/>
              </a:rPr>
              <a:t>El Formulario ICS 201 es un formato estándar para registrar información de situación clave y documentar acciones tomadas en un incidente . </a:t>
            </a:r>
            <a:endParaRPr lang="en-US"/>
          </a:p>
        </p:txBody>
      </p:sp>
      <p:pic>
        <p:nvPicPr>
          <p:cNvPr id="8" name="Content Placeholder 7" descr="Photo of Incident Commander transferring command.">
            <a:extLst>
              <a:ext uri="{FF2B5EF4-FFF2-40B4-BE49-F238E27FC236}">
                <a16:creationId xmlns:a16="http://schemas.microsoft.com/office/drawing/2014/main" id="{375F0791-4B7C-43E6-97E1-FEA24C8E36F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6066" y="1948048"/>
            <a:ext cx="2666667" cy="2971429"/>
          </a:xfrm>
          <a:prstGeom prst="rect">
            <a:avLst/>
          </a:prstGeom>
        </p:spPr>
      </p:pic>
      <p:sp>
        <p:nvSpPr>
          <p:cNvPr id="9" name="Slide Number Placeholder 8">
            <a:extLst>
              <a:ext uri="{FF2B5EF4-FFF2-40B4-BE49-F238E27FC236}">
                <a16:creationId xmlns:a16="http://schemas.microsoft.com/office/drawing/2014/main" id="{98529696-C6E9-43D3-A656-1B2A1AA642B0}"/>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33</a:t>
            </a:fld>
            <a:endParaRPr lang="en-US"/>
          </a:p>
        </p:txBody>
      </p:sp>
    </p:spTree>
    <p:extLst>
      <p:ext uri="{BB962C8B-B14F-4D97-AF65-F5344CB8AC3E}">
        <p14:creationId xmlns:p14="http://schemas.microsoft.com/office/powerpoint/2010/main" val="989925463"/>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Repaso de la lección</a:t>
            </a:r>
          </a:p>
        </p:txBody>
      </p:sp>
      <p:sp>
        <p:nvSpPr>
          <p:cNvPr id="3" name="Content Placeholder 2">
            <a:extLst>
              <a:ext uri="{FF2B5EF4-FFF2-40B4-BE49-F238E27FC236}">
                <a16:creationId xmlns:a16="http://schemas.microsoft.com/office/drawing/2014/main" id="{807454DD-D37C-4E1C-8B2E-185B8E052049}"/>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s-ES" kern="1200">
                <a:sym typeface="Arial"/>
              </a:rPr>
              <a:t>Usted ha completado la Applicaion de la Acividad. Ustede ha applicado estos conceptos claves a un escenario de actividad base:</a:t>
            </a:r>
          </a:p>
          <a:p>
            <a:pPr marL="254000" lvl="1" indent="-254000" fontAlgn="auto">
              <a:spcBef>
                <a:spcPct val="100000"/>
              </a:spcBef>
              <a:spcAft>
                <a:spcPts val="0"/>
              </a:spcAft>
              <a:buSzPct val="99000"/>
              <a:buFont typeface="Arial"/>
              <a:buChar char="•"/>
              <a:tabLst/>
            </a:pPr>
            <a:r>
              <a:rPr lang="es-ES" kern="1200">
                <a:ea typeface="+mn-ea"/>
                <a:sym typeface="Arial"/>
              </a:rPr>
              <a:t>Caracteristicas del manejo de NIMS.</a:t>
            </a:r>
          </a:p>
          <a:p>
            <a:pPr marL="254000" lvl="1" indent="-254000" fontAlgn="auto">
              <a:spcBef>
                <a:spcPct val="100000"/>
              </a:spcBef>
              <a:spcAft>
                <a:spcPts val="0"/>
              </a:spcAft>
              <a:buSzPct val="99000"/>
              <a:buFont typeface="Arial"/>
              <a:buChar char="•"/>
              <a:tabLst/>
            </a:pPr>
            <a:r>
              <a:rPr lang="es-ES" kern="1200">
                <a:ea typeface="+mn-ea"/>
                <a:sym typeface="Arial"/>
              </a:rPr>
              <a:t>Comando de Incidentes y Comando Unificado. </a:t>
            </a:r>
          </a:p>
          <a:p>
            <a:pPr marL="254000" lvl="1" indent="-254000" fontAlgn="auto">
              <a:spcBef>
                <a:spcPct val="100000"/>
              </a:spcBef>
              <a:spcAft>
                <a:spcPts val="0"/>
              </a:spcAft>
              <a:buSzPct val="99000"/>
              <a:buFont typeface="Arial"/>
              <a:buChar char="•"/>
              <a:tabLst/>
            </a:pPr>
            <a:r>
              <a:rPr lang="es-ES" kern="1200">
                <a:ea typeface="+mn-ea"/>
                <a:sym typeface="Arial"/>
              </a:rPr>
              <a:t>Tamaño inicial. </a:t>
            </a:r>
          </a:p>
          <a:p>
            <a:pPr marL="254000" lvl="1" indent="-254000" fontAlgn="auto">
              <a:spcBef>
                <a:spcPct val="100000"/>
              </a:spcBef>
              <a:spcAft>
                <a:spcPts val="0"/>
              </a:spcAft>
              <a:buSzPct val="99000"/>
              <a:buFont typeface="Arial"/>
              <a:buChar char="•"/>
              <a:tabLst/>
            </a:pPr>
            <a:r>
              <a:rPr lang="es-ES" kern="1200">
                <a:ea typeface="+mn-ea"/>
                <a:sym typeface="Arial"/>
              </a:rPr>
              <a:t>Desarollar objetivos de incidents.</a:t>
            </a:r>
          </a:p>
          <a:p>
            <a:pPr marL="254000" lvl="1" indent="-254000" fontAlgn="auto">
              <a:spcBef>
                <a:spcPct val="100000"/>
              </a:spcBef>
              <a:spcAft>
                <a:spcPts val="0"/>
              </a:spcAft>
              <a:buSzPct val="99000"/>
              <a:buFont typeface="Arial"/>
              <a:buChar char="•"/>
              <a:tabLst/>
            </a:pPr>
            <a:r>
              <a:rPr lang="es-ES" kern="1200">
                <a:ea typeface="+mn-ea"/>
                <a:sym typeface="Arial"/>
              </a:rPr>
              <a:t>Determinacion de los requisites de recursos.</a:t>
            </a:r>
          </a:p>
          <a:p>
            <a:pPr marL="254000" lvl="1" indent="-254000" fontAlgn="auto">
              <a:spcBef>
                <a:spcPct val="100000"/>
              </a:spcBef>
              <a:spcAft>
                <a:spcPts val="0"/>
              </a:spcAft>
              <a:buSzPct val="99000"/>
              <a:buFont typeface="Arial"/>
              <a:buChar char="•"/>
              <a:tabLst/>
            </a:pPr>
            <a:r>
              <a:rPr lang="es-ES" kern="1200">
                <a:ea typeface="+mn-ea"/>
                <a:sym typeface="Arial"/>
              </a:rPr>
              <a:t>Determinacion de la estructura de ICS apropiada para un incidente.</a:t>
            </a:r>
          </a:p>
          <a:p>
            <a:pPr marL="254000" lvl="1" indent="-254000" fontAlgn="auto">
              <a:spcBef>
                <a:spcPct val="100000"/>
              </a:spcBef>
              <a:spcAft>
                <a:spcPts val="0"/>
              </a:spcAft>
              <a:buSzPct val="99000"/>
              <a:buFont typeface="Arial"/>
              <a:buChar char="•"/>
              <a:tabLst/>
            </a:pPr>
            <a:r>
              <a:rPr lang="es-ES" kern="1200">
                <a:ea typeface="+mn-ea"/>
                <a:sym typeface="Arial"/>
              </a:rPr>
              <a:t>Tranferencia de comando.</a:t>
            </a:r>
            <a:endParaRPr lang="en-US"/>
          </a:p>
        </p:txBody>
      </p:sp>
      <p:sp>
        <p:nvSpPr>
          <p:cNvPr id="6" name="Slide Number Placeholder 5">
            <a:extLst>
              <a:ext uri="{FF2B5EF4-FFF2-40B4-BE49-F238E27FC236}">
                <a16:creationId xmlns:a16="http://schemas.microsoft.com/office/drawing/2014/main" id="{F6F1204F-0DCF-4604-82F6-7502E604883E}"/>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34</a:t>
            </a:fld>
            <a:endParaRPr lang="en-US"/>
          </a:p>
        </p:txBody>
      </p:sp>
    </p:spTree>
    <p:extLst>
      <p:ext uri="{BB962C8B-B14F-4D97-AF65-F5344CB8AC3E}">
        <p14:creationId xmlns:p14="http://schemas.microsoft.com/office/powerpoint/2010/main" val="97009273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Tu rol </a:t>
            </a:r>
          </a:p>
        </p:txBody>
      </p:sp>
      <p:sp>
        <p:nvSpPr>
          <p:cNvPr id="3" name="Content Placeholder 2">
            <a:extLst>
              <a:ext uri="{FF2B5EF4-FFF2-40B4-BE49-F238E27FC236}">
                <a16:creationId xmlns:a16="http://schemas.microsoft.com/office/drawing/2014/main" id="{AE02CD5A-150F-4013-86F8-2B407A7AC767}"/>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kern="1200">
                <a:sym typeface="Arial"/>
              </a:rPr>
              <a:t>Usted es miembro de la comunidad de manejo de emergencias dentro del Condado de Liberty y Central City. </a:t>
            </a:r>
          </a:p>
          <a:p>
            <a:pPr fontAlgn="auto">
              <a:spcBef>
                <a:spcPct val="100000"/>
              </a:spcBef>
              <a:spcAft>
                <a:spcPts val="0"/>
              </a:spcAft>
              <a:buSzPct val="99000"/>
              <a:tabLst/>
            </a:pPr>
            <a:r>
              <a:rPr lang="es-ES" kern="1200">
                <a:sym typeface="Arial"/>
              </a:rPr>
              <a:t>Podría pertenecer a cualquiera de las muchas disciplinas que podrían estar involucradas en la respuesta a un incidente, como Bomberos, Policía, Servicios de Emergencias Médicas, Obras Públicas o Salud Pública. A los efectos de esta actividad, no es importante. </a:t>
            </a:r>
          </a:p>
          <a:p>
            <a:pPr fontAlgn="auto">
              <a:spcBef>
                <a:spcPct val="100000"/>
              </a:spcBef>
              <a:spcAft>
                <a:spcPts val="0"/>
              </a:spcAft>
              <a:buSzPct val="99000"/>
              <a:tabLst/>
            </a:pPr>
            <a:r>
              <a:rPr lang="es-ES" kern="1200">
                <a:sym typeface="Arial"/>
              </a:rPr>
              <a:t>Usted es la primera persona de nivel de supervisión que llega a la escena de un incidente. En esta actividad, aplicará lo que ha aprendido en este curso para elegir la acción de respuesta inicial apropiada que debería ocurrir.</a:t>
            </a:r>
            <a:endParaRPr lang="en-US"/>
          </a:p>
        </p:txBody>
      </p:sp>
      <p:pic>
        <p:nvPicPr>
          <p:cNvPr id="8" name="Content Placeholder 7" descr="Four photos. Photo 1 is police officer, photo 2 is  fire fighter. Photo3 is Emergency Medical Technicion in ambulance with patient. Photo 4 is a power truck with a technician working on power pole.">
            <a:extLst>
              <a:ext uri="{FF2B5EF4-FFF2-40B4-BE49-F238E27FC236}">
                <a16:creationId xmlns:a16="http://schemas.microsoft.com/office/drawing/2014/main" id="{EBD9520E-872B-437B-8F7A-8A2074BC29C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86134" y="1885734"/>
            <a:ext cx="3086531" cy="3096057"/>
          </a:xfrm>
          <a:prstGeom prst="rect">
            <a:avLst/>
          </a:prstGeom>
        </p:spPr>
      </p:pic>
      <p:sp>
        <p:nvSpPr>
          <p:cNvPr id="9" name="Slide Number Placeholder 8">
            <a:extLst>
              <a:ext uri="{FF2B5EF4-FFF2-40B4-BE49-F238E27FC236}">
                <a16:creationId xmlns:a16="http://schemas.microsoft.com/office/drawing/2014/main" id="{4C38AEB6-69E1-4F6A-B40C-D9A0DF9FB02D}"/>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4</a:t>
            </a:fld>
            <a:endParaRPr lang="en-US"/>
          </a:p>
        </p:txBody>
      </p:sp>
    </p:spTree>
    <p:extLst>
      <p:ext uri="{BB962C8B-B14F-4D97-AF65-F5344CB8AC3E}">
        <p14:creationId xmlns:p14="http://schemas.microsoft.com/office/powerpoint/2010/main" val="296858965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Recinto ferial del condado de Liberty </a:t>
            </a:r>
          </a:p>
        </p:txBody>
      </p:sp>
      <p:sp>
        <p:nvSpPr>
          <p:cNvPr id="3" name="Content Placeholder 2">
            <a:extLst>
              <a:ext uri="{FF2B5EF4-FFF2-40B4-BE49-F238E27FC236}">
                <a16:creationId xmlns:a16="http://schemas.microsoft.com/office/drawing/2014/main" id="{898A4C5F-7C4F-4077-84F5-D05853346B1C}"/>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s-ES" kern="1200">
                <a:sym typeface="Arial"/>
              </a:rPr>
              <a:t>El recinto ferial del condado de Liberty se encuentra al noroeste de Central City. Fairgrounds Avenue, el límite sur del recinto ferial, es una calle al norte de los límites de la ciudad, dentro de la jurisdicción del Condado de Liberty.</a:t>
            </a:r>
          </a:p>
          <a:p>
            <a:pPr fontAlgn="auto">
              <a:spcBef>
                <a:spcPct val="100000"/>
              </a:spcBef>
              <a:spcAft>
                <a:spcPts val="0"/>
              </a:spcAft>
              <a:buSzPct val="99000"/>
              <a:tabLst/>
            </a:pPr>
            <a:r>
              <a:rPr lang="es-ES" kern="1200">
                <a:sym typeface="Arial"/>
              </a:rPr>
              <a:t>Las instalaciones interiores y exteriores de Liberty County Fairgrounds se utilizan durante la mayor parte del año.</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is at top left, Horse Race Track is at top right, above Grandstand.">
            <a:extLst>
              <a:ext uri="{FF2B5EF4-FFF2-40B4-BE49-F238E27FC236}">
                <a16:creationId xmlns:a16="http://schemas.microsoft.com/office/drawing/2014/main" id="{325934AD-1EB6-4742-847A-9FF990924E0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97029" y="1152525"/>
            <a:ext cx="3264741" cy="4562475"/>
          </a:xfrm>
          <a:prstGeom prst="rect">
            <a:avLst/>
          </a:prstGeom>
        </p:spPr>
      </p:pic>
      <p:sp>
        <p:nvSpPr>
          <p:cNvPr id="9" name="Slide Number Placeholder 8">
            <a:extLst>
              <a:ext uri="{FF2B5EF4-FFF2-40B4-BE49-F238E27FC236}">
                <a16:creationId xmlns:a16="http://schemas.microsoft.com/office/drawing/2014/main" id="{BACF0606-9852-4FAF-BC6A-A68846128DB7}"/>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5</a:t>
            </a:fld>
            <a:endParaRPr lang="en-US"/>
          </a:p>
        </p:txBody>
      </p:sp>
    </p:spTree>
    <p:extLst>
      <p:ext uri="{BB962C8B-B14F-4D97-AF65-F5344CB8AC3E}">
        <p14:creationId xmlns:p14="http://schemas.microsoft.com/office/powerpoint/2010/main" val="283106747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Feria del Condado de Liberty y Rodeo </a:t>
            </a:r>
            <a:endParaRPr lang="en-US"/>
          </a:p>
        </p:txBody>
      </p:sp>
      <p:sp>
        <p:nvSpPr>
          <p:cNvPr id="3" name="Content Placeholder 2">
            <a:extLst>
              <a:ext uri="{FF2B5EF4-FFF2-40B4-BE49-F238E27FC236}">
                <a16:creationId xmlns:a16="http://schemas.microsoft.com/office/drawing/2014/main" id="{86C39CCA-5560-411B-896D-74D171C26971}"/>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Es la semana de la Feria y Rodeo del Condado de Liberty. Este evento se lleva a cabo en el recinto ferial y atrae a varios miles de visitantes diariamente. </a:t>
            </a:r>
          </a:p>
          <a:p>
            <a:pPr fontAlgn="auto">
              <a:spcBef>
                <a:spcPct val="100000"/>
              </a:spcBef>
              <a:spcAft>
                <a:spcPts val="0"/>
              </a:spcAft>
              <a:buSzPct val="99000"/>
              <a:tabLst/>
            </a:pPr>
            <a:r>
              <a:rPr lang="es-ES" kern="1200">
                <a:sym typeface="Arial"/>
              </a:rPr>
              <a:t>Temprano en la noche grandes multitudes llenan el complejo de 127 acres. La gente viaja desde y hacia las áreas de estacionamiento, el tráfico está congestionado y el área de Midway, el escenario al aire libre y la Tribuna se llenan al máximo. </a:t>
            </a:r>
          </a:p>
          <a:p>
            <a:pPr fontAlgn="auto">
              <a:spcBef>
                <a:spcPct val="100000"/>
              </a:spcBef>
              <a:spcAft>
                <a:spcPts val="0"/>
              </a:spcAft>
              <a:buSzPct val="99000"/>
              <a:tabLst/>
            </a:pPr>
            <a:r>
              <a:rPr lang="es-ES" kern="1200">
                <a:sym typeface="Arial"/>
              </a:rPr>
              <a:t>Pequeños elementos de la oficina del Alguacil del Condado, el Departamento de Policía de Central City, el Departamento de Bomberos de Central City y los Servicios Médicos de Emergencia del Condado (EMS, por sus siglas en inglés) están ubicados en y alrededor del recinto ferial para brindar seguridad pública en el evento. Estas organizaciones operan de manera cooperativa, pero no se ha establecido una estructura de comando de incidentes centralizada.</a:t>
            </a:r>
            <a:endParaRPr lang="en-US"/>
          </a:p>
        </p:txBody>
      </p:sp>
      <p:pic>
        <p:nvPicPr>
          <p:cNvPr id="8" name="Content Placeholder 7" descr="Three photos depicting Liberty County Fair and Rodeo.">
            <a:extLst>
              <a:ext uri="{FF2B5EF4-FFF2-40B4-BE49-F238E27FC236}">
                <a16:creationId xmlns:a16="http://schemas.microsoft.com/office/drawing/2014/main" id="{EF61A20F-B019-4D7C-A393-24DEA5D35DA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733" y="1595667"/>
            <a:ext cx="3333333" cy="3676190"/>
          </a:xfrm>
          <a:prstGeom prst="rect">
            <a:avLst/>
          </a:prstGeom>
        </p:spPr>
      </p:pic>
      <p:sp>
        <p:nvSpPr>
          <p:cNvPr id="9" name="Slide Number Placeholder 8">
            <a:extLst>
              <a:ext uri="{FF2B5EF4-FFF2-40B4-BE49-F238E27FC236}">
                <a16:creationId xmlns:a16="http://schemas.microsoft.com/office/drawing/2014/main" id="{22D1393D-BA59-4962-B511-6422F7C6F3D0}"/>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6</a:t>
            </a:fld>
            <a:endParaRPr lang="en-US"/>
          </a:p>
        </p:txBody>
      </p:sp>
    </p:spTree>
    <p:extLst>
      <p:ext uri="{BB962C8B-B14F-4D97-AF65-F5344CB8AC3E}">
        <p14:creationId xmlns:p14="http://schemas.microsoft.com/office/powerpoint/2010/main" val="27485960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Accidente de camión cisterna </a:t>
            </a:r>
          </a:p>
        </p:txBody>
      </p:sp>
      <p:sp>
        <p:nvSpPr>
          <p:cNvPr id="3" name="Content Placeholder 2">
            <a:extLst>
              <a:ext uri="{FF2B5EF4-FFF2-40B4-BE49-F238E27FC236}">
                <a16:creationId xmlns:a16="http://schemas.microsoft.com/office/drawing/2014/main" id="{440322C1-62AE-4AF9-827C-B025BE261E98}"/>
              </a:ext>
            </a:extLst>
          </p:cNvPr>
          <p:cNvSpPr>
            <a:spLocks noGrp="1"/>
          </p:cNvSpPr>
          <p:nvPr>
            <p:ph sz="quarter" idx="13"/>
          </p:nvPr>
        </p:nvSpPr>
        <p:spPr/>
        <p:txBody>
          <a:bodyPr>
            <a:normAutofit fontScale="40000" lnSpcReduction="20000"/>
          </a:bodyPr>
          <a:lstStyle/>
          <a:p>
            <a:pPr fontAlgn="auto">
              <a:spcBef>
                <a:spcPct val="100000"/>
              </a:spcBef>
              <a:spcAft>
                <a:spcPts val="0"/>
              </a:spcAft>
              <a:buSzPct val="99000"/>
              <a:tabLst/>
            </a:pPr>
            <a:r>
              <a:rPr lang="es-ES" kern="1200">
                <a:sym typeface="Arial"/>
              </a:rPr>
              <a:t>Alrededor de las 5 p.m. Un gran camión que viaja rápido en dirección oeste por Fairgrounds Avenue se desvía de la carretera, salta por la acera cerca de la entrada del recinto ferial y pasa a través de la multitud. El vehículo se detiene cuando se ejecuta en una sala de exposiciones al lado del escenario al aire libre. Unos momentos después, cuando la multitud comienza a reaccionar, el gran camión se incendia. </a:t>
            </a:r>
          </a:p>
          <a:p>
            <a:pPr fontAlgn="auto">
              <a:spcBef>
                <a:spcPct val="100000"/>
              </a:spcBef>
              <a:spcAft>
                <a:spcPts val="0"/>
              </a:spcAft>
              <a:buSzPct val="99000"/>
              <a:tabLst/>
            </a:pPr>
            <a:r>
              <a:rPr lang="es-ES" kern="1200">
                <a:sym typeface="Arial"/>
              </a:rPr>
              <a:t>Varias personas resultaron heridas cuando el camión cisterna pasó a través de la multitud y podría haber muertes. Hay desorden ya que algunos intentan huir y otros intentan ayudar. </a:t>
            </a:r>
          </a:p>
          <a:p>
            <a:pPr fontAlgn="auto">
              <a:spcBef>
                <a:spcPct val="100000"/>
              </a:spcBef>
              <a:spcAft>
                <a:spcPts val="0"/>
              </a:spcAft>
              <a:buSzPct val="99000"/>
              <a:tabLst/>
            </a:pPr>
            <a:r>
              <a:rPr lang="es-ES" kern="1200">
                <a:sym typeface="Arial"/>
              </a:rPr>
              <a:t>El camión grande es un incendio activo que debe ser suprimido y podría extenderse a estructuras cercanas. Hay otros peligros potenciales que incluyen un edificio y servicios públicos dañados (electricidad, agua y gas) que podrían dañarse. </a:t>
            </a:r>
          </a:p>
          <a:p>
            <a:pPr fontAlgn="auto">
              <a:spcBef>
                <a:spcPct val="100000"/>
              </a:spcBef>
              <a:spcAft>
                <a:spcPts val="0"/>
              </a:spcAft>
              <a:buSzPct val="99000"/>
              <a:tabLst/>
            </a:pPr>
            <a:r>
              <a:rPr lang="es-ES" kern="1200">
                <a:sym typeface="Arial"/>
              </a:rPr>
              <a:t>El personal de seguridad pública en la escena, las autoridades policiales, los bomberos y el servicio de emergencias médicas responde inmediatamente al incidente. Tanto el Centro de Operaciones de Emergencia de Central City como el de Liberty County son notificados de estos eventos y se preparan para enviar cualquier recurso adicional requerido para el incidente.</a:t>
            </a:r>
            <a:endParaRPr lang="en-US"/>
          </a:p>
        </p:txBody>
      </p:sp>
      <p:pic>
        <p:nvPicPr>
          <p:cNvPr id="8" name="Content Placeholder 7" descr="Responder with fire in background.">
            <a:extLst>
              <a:ext uri="{FF2B5EF4-FFF2-40B4-BE49-F238E27FC236}">
                <a16:creationId xmlns:a16="http://schemas.microsoft.com/office/drawing/2014/main" id="{7D9A08C5-EB74-4A3C-84B1-6698895D484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96066" y="1290905"/>
            <a:ext cx="3066667" cy="4285714"/>
          </a:xfrm>
          <a:prstGeom prst="rect">
            <a:avLst/>
          </a:prstGeom>
        </p:spPr>
      </p:pic>
      <p:sp>
        <p:nvSpPr>
          <p:cNvPr id="9" name="Slide Number Placeholder 8">
            <a:extLst>
              <a:ext uri="{FF2B5EF4-FFF2-40B4-BE49-F238E27FC236}">
                <a16:creationId xmlns:a16="http://schemas.microsoft.com/office/drawing/2014/main" id="{8D09934B-D476-4CAF-B1C3-CE044944824B}"/>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7</a:t>
            </a:fld>
            <a:endParaRPr lang="en-US"/>
          </a:p>
        </p:txBody>
      </p:sp>
    </p:spTree>
    <p:extLst>
      <p:ext uri="{BB962C8B-B14F-4D97-AF65-F5344CB8AC3E}">
        <p14:creationId xmlns:p14="http://schemas.microsoft.com/office/powerpoint/2010/main" val="176092129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Establecer comando </a:t>
            </a:r>
          </a:p>
        </p:txBody>
      </p:sp>
      <p:sp>
        <p:nvSpPr>
          <p:cNvPr id="3" name="Content Placeholder 2">
            <a:extLst>
              <a:ext uri="{FF2B5EF4-FFF2-40B4-BE49-F238E27FC236}">
                <a16:creationId xmlns:a16="http://schemas.microsoft.com/office/drawing/2014/main" id="{6D667AE6-AA56-434E-AA92-03BF76DB1B29}"/>
              </a:ext>
            </a:extLst>
          </p:cNvPr>
          <p:cNvSpPr>
            <a:spLocks noGrp="1"/>
          </p:cNvSpPr>
          <p:nvPr>
            <p:ph sz="quarter" idx="13"/>
          </p:nvPr>
        </p:nvSpPr>
        <p:spPr/>
        <p:txBody>
          <a:bodyPr>
            <a:normAutofit fontScale="40000" lnSpcReduction="20000"/>
          </a:bodyPr>
          <a:lstStyle/>
          <a:p>
            <a:pPr fontAlgn="auto">
              <a:spcBef>
                <a:spcPct val="100000"/>
              </a:spcBef>
              <a:buSzPct val="99000"/>
              <a:tabLst/>
            </a:pPr>
            <a:r>
              <a:rPr lang="es-ES" kern="1200">
                <a:sym typeface="Arial"/>
              </a:rPr>
              <a:t>Ahora es aproximadamente a las 5:15 pm. Usted es el primer supervisor en escena y es necesario establecer rápidamente el Comando de Incidentes. </a:t>
            </a:r>
          </a:p>
          <a:p>
            <a:pPr fontAlgn="auto">
              <a:spcBef>
                <a:spcPct val="100000"/>
              </a:spcBef>
              <a:buSzPct val="99000"/>
              <a:tabLst/>
            </a:pPr>
            <a:r>
              <a:rPr lang="es-ES" kern="1200">
                <a:sym typeface="Arial"/>
              </a:rPr>
              <a:t>Revisemos algunas de las características de administración de NIMS que se aplican para determinar el mejor enfoque para la función de comando de incidente en un incidente:</a:t>
            </a:r>
          </a:p>
          <a:p>
            <a:pPr marL="254000" lvl="1" indent="-254000" fontAlgn="auto">
              <a:spcBef>
                <a:spcPct val="100000"/>
              </a:spcBef>
              <a:buSzPct val="99000"/>
              <a:buFont typeface="Arial"/>
              <a:buChar char="•"/>
              <a:tabLst/>
            </a:pPr>
            <a:r>
              <a:rPr lang="es-ES" b="1" kern="1200">
                <a:ea typeface="+mn-ea"/>
                <a:sym typeface="Arial"/>
              </a:rPr>
              <a:t>Establecimiento y Transferencia de Mando</a:t>
            </a:r>
            <a:r>
              <a:rPr lang="es-ES" kern="1200">
                <a:ea typeface="+mn-ea"/>
                <a:sym typeface="Arial"/>
              </a:rPr>
              <a:t>: los primeros en escena deben establecer explícitamente un comando incidental o unificado e indicar y registrar claramente cuándo se transfiere el comando. </a:t>
            </a:r>
          </a:p>
          <a:p>
            <a:pPr marL="254000" lvl="1" indent="-254000" fontAlgn="auto">
              <a:spcBef>
                <a:spcPct val="100000"/>
              </a:spcBef>
              <a:buSzPct val="99000"/>
              <a:buFont typeface="Arial"/>
              <a:buChar char="•"/>
              <a:tabLst/>
            </a:pPr>
            <a:r>
              <a:rPr lang="es-ES" b="1" kern="1200">
                <a:ea typeface="+mn-ea"/>
                <a:sym typeface="Arial"/>
              </a:rPr>
              <a:t>Cadena de comando y unidad de comando</a:t>
            </a:r>
            <a:r>
              <a:rPr lang="es-ES" kern="1200">
                <a:ea typeface="+mn-ea"/>
                <a:sym typeface="Arial"/>
              </a:rPr>
              <a:t>: todos los respondedores deben estar bajo una estructura de comando única liderada por un Comandante de incidente (IC) designado o un comando unificado (UC). </a:t>
            </a:r>
          </a:p>
          <a:p>
            <a:pPr marL="254000" lvl="1" indent="-254000">
              <a:spcBef>
                <a:spcPct val="100000"/>
              </a:spcBef>
              <a:buSzPct val="99000"/>
            </a:pPr>
            <a:r>
              <a:rPr lang="es-ES" b="1" kern="1200">
                <a:ea typeface="+mn-ea"/>
                <a:sym typeface="Arial"/>
              </a:rPr>
              <a:t>Comando unificado</a:t>
            </a:r>
            <a:r>
              <a:rPr lang="es-ES" kern="1200">
                <a:sym typeface="Arial"/>
              </a:rPr>
              <a:t>: si hay varias organizaciones, disciplinas o jurisdicciones involucradas en la respuesta, ¿es suficiente un único IC o existe la necesidad de un comando unificado? La UC se usa normalmente para incidentes que involucran múltiples jurisdicciones, una sola jurisdicción con participación de múltiples agencias, o múltiples jurisdicciones con participación de múltiples agencias.</a:t>
            </a:r>
            <a:endParaRPr lang="en-US"/>
          </a:p>
        </p:txBody>
      </p:sp>
      <p:pic>
        <p:nvPicPr>
          <p:cNvPr id="8" name="Content Placeholder 7" descr="Photo 1 Fire hose spraying truck fire Photo 2 Sheriff Photo 3 Injured patient on stretcher.">
            <a:extLst>
              <a:ext uri="{FF2B5EF4-FFF2-40B4-BE49-F238E27FC236}">
                <a16:creationId xmlns:a16="http://schemas.microsoft.com/office/drawing/2014/main" id="{7D8B1ED9-8540-4DE4-A343-BB6D4E93351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81318" y="1704733"/>
            <a:ext cx="3496163" cy="3458058"/>
          </a:xfrm>
          <a:prstGeom prst="rect">
            <a:avLst/>
          </a:prstGeom>
        </p:spPr>
      </p:pic>
      <p:sp>
        <p:nvSpPr>
          <p:cNvPr id="9" name="Slide Number Placeholder 8">
            <a:extLst>
              <a:ext uri="{FF2B5EF4-FFF2-40B4-BE49-F238E27FC236}">
                <a16:creationId xmlns:a16="http://schemas.microsoft.com/office/drawing/2014/main" id="{3EA834E2-8B96-4BD3-B8F2-97A270F52FE0}"/>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8</a:t>
            </a:fld>
            <a:endParaRPr lang="en-US"/>
          </a:p>
        </p:txBody>
      </p:sp>
    </p:spTree>
    <p:extLst>
      <p:ext uri="{BB962C8B-B14F-4D97-AF65-F5344CB8AC3E}">
        <p14:creationId xmlns:p14="http://schemas.microsoft.com/office/powerpoint/2010/main" val="112747945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Establecer comando (continuación) </a:t>
            </a:r>
          </a:p>
        </p:txBody>
      </p:sp>
      <p:sp>
        <p:nvSpPr>
          <p:cNvPr id="3" name="Content Placeholder 2">
            <a:extLst>
              <a:ext uri="{FF2B5EF4-FFF2-40B4-BE49-F238E27FC236}">
                <a16:creationId xmlns:a16="http://schemas.microsoft.com/office/drawing/2014/main" id="{88B5AE9A-77CC-4CAA-AFFD-4FE08BE5D06D}"/>
              </a:ext>
            </a:extLst>
          </p:cNvPr>
          <p:cNvSpPr>
            <a:spLocks noGrp="1"/>
          </p:cNvSpPr>
          <p:nvPr>
            <p:ph sz="quarter" idx="13"/>
          </p:nvPr>
        </p:nvSpPr>
        <p:spPr/>
        <p:txBody>
          <a:bodyPr>
            <a:normAutofit fontScale="40000" lnSpcReduction="20000"/>
          </a:bodyPr>
          <a:lstStyle/>
          <a:p>
            <a:pPr fontAlgn="auto">
              <a:spcBef>
                <a:spcPct val="100000"/>
              </a:spcBef>
              <a:buSzPct val="99000"/>
              <a:tabLst/>
            </a:pPr>
            <a:r>
              <a:rPr lang="es-ES" kern="1200">
                <a:sym typeface="Arial"/>
              </a:rPr>
              <a:t>Entonces, como usted es el primer supervisor en la escena, ¿qué tipo de comando de incidente cree que se necesita? </a:t>
            </a:r>
          </a:p>
          <a:p>
            <a:pPr fontAlgn="auto">
              <a:spcBef>
                <a:spcPct val="100000"/>
              </a:spcBef>
              <a:buSzPct val="99000"/>
              <a:tabLst/>
            </a:pPr>
            <a:r>
              <a:rPr lang="es-ES" kern="1200">
                <a:sym typeface="Arial"/>
              </a:rPr>
              <a:t>Un solo Comandante de Incidentes del Departamento de Bomberos porque la evacuación de las víctimas y el incendio son las principales preocupaciones. </a:t>
            </a:r>
          </a:p>
          <a:p>
            <a:pPr fontAlgn="auto">
              <a:spcBef>
                <a:spcPct val="100000"/>
              </a:spcBef>
              <a:buSzPct val="99000"/>
              <a:tabLst/>
            </a:pPr>
            <a:r>
              <a:rPr lang="es-ES" kern="1200">
                <a:sym typeface="Arial"/>
              </a:rPr>
              <a:t>Un único comandante de incidentes de EMS porque hay víctimas y la seguridad de la vida es su prioridad número uno. </a:t>
            </a:r>
          </a:p>
          <a:p>
            <a:pPr fontAlgn="auto">
              <a:spcBef>
                <a:spcPct val="100000"/>
              </a:spcBef>
              <a:buSzPct val="99000"/>
              <a:tabLst/>
            </a:pPr>
            <a:r>
              <a:rPr lang="es-ES" kern="1200">
                <a:sym typeface="Arial"/>
              </a:rPr>
              <a:t>Un único comandante de incidentes del Sheriff del Condado de Liberty porque el incidente ocurrió dentro de la jurisdicción del Condado de Liberty y existen posibles consideraciones sobre la escena del crimen. </a:t>
            </a:r>
          </a:p>
          <a:p>
            <a:pPr fontAlgn="auto">
              <a:spcBef>
                <a:spcPct val="100000"/>
              </a:spcBef>
              <a:buSzPct val="99000"/>
              <a:tabLst/>
            </a:pPr>
            <a:r>
              <a:rPr lang="es-ES" kern="1200">
                <a:sym typeface="Arial"/>
              </a:rPr>
              <a:t>Un solo incidente Comandante de Obras Públicas porque el incidente ha afectado la infraestructura y las utilidades dañadas podrían expandir el impacto del incidente. </a:t>
            </a:r>
          </a:p>
          <a:p>
            <a:pPr fontAlgn="auto">
              <a:spcBef>
                <a:spcPct val="100000"/>
              </a:spcBef>
              <a:buSzPct val="99000"/>
              <a:tabLst/>
            </a:pPr>
            <a:r>
              <a:rPr lang="es-ES" kern="1200">
                <a:sym typeface="Arial"/>
              </a:rPr>
              <a:t>Un Comando Unificado que representa Fuego / EMS, Cumplimiento de la Ley y Obras Públicas</a:t>
            </a:r>
          </a:p>
          <a:p>
            <a:pPr>
              <a:spcBef>
                <a:spcPct val="100000"/>
              </a:spcBef>
              <a:buSzPct val="99000"/>
            </a:pPr>
            <a:r>
              <a:rPr lang="es-ES" kern="1200">
                <a:sym typeface="Arial"/>
              </a:rPr>
              <a:t> </a:t>
            </a:r>
            <a:endParaRPr lang="en-US"/>
          </a:p>
        </p:txBody>
      </p:sp>
      <p:pic>
        <p:nvPicPr>
          <p:cNvPr id="8" name="Content Placeholder 7" descr="Three photos of incident commanders from different organizations: Fire Department, EMS, Sheriff.">
            <a:extLst>
              <a:ext uri="{FF2B5EF4-FFF2-40B4-BE49-F238E27FC236}">
                <a16:creationId xmlns:a16="http://schemas.microsoft.com/office/drawing/2014/main" id="{A5ABBC69-9A3A-47EA-8AED-2ABD12138C2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9029" y="1728549"/>
            <a:ext cx="2800741" cy="3410426"/>
          </a:xfrm>
          <a:prstGeom prst="rect">
            <a:avLst/>
          </a:prstGeom>
        </p:spPr>
      </p:pic>
      <p:sp>
        <p:nvSpPr>
          <p:cNvPr id="9" name="Slide Number Placeholder 8">
            <a:extLst>
              <a:ext uri="{FF2B5EF4-FFF2-40B4-BE49-F238E27FC236}">
                <a16:creationId xmlns:a16="http://schemas.microsoft.com/office/drawing/2014/main" id="{21DAB2B3-B048-404F-8385-A1C67D2E8C7F}"/>
              </a:ext>
            </a:extLst>
          </p:cNvPr>
          <p:cNvSpPr>
            <a:spLocks noGrp="1"/>
          </p:cNvSpPr>
          <p:nvPr>
            <p:ph type="sldNum" sz="quarter" idx="12"/>
          </p:nvPr>
        </p:nvSpPr>
        <p:spPr/>
        <p:txBody>
          <a:bodyPr/>
          <a:lstStyle/>
          <a:p>
            <a:pPr>
              <a:spcBef>
                <a:spcPts val="100"/>
              </a:spcBef>
              <a:buSzPct val="99000"/>
            </a:pPr>
            <a:fld id="{EA6617C1-7A21-43BC-9853-7F296CFBF2A7}" type="slidenum">
              <a:rPr lang="en-US" smtClean="0"/>
              <a:pPr>
                <a:spcBef>
                  <a:spcPts val="100"/>
                </a:spcBef>
                <a:buSzPct val="99000"/>
              </a:pPr>
              <a:t>9</a:t>
            </a:fld>
            <a:endParaRPr lang="en-US"/>
          </a:p>
        </p:txBody>
      </p:sp>
    </p:spTree>
    <p:extLst>
      <p:ext uri="{BB962C8B-B14F-4D97-AF65-F5344CB8AC3E}">
        <p14:creationId xmlns:p14="http://schemas.microsoft.com/office/powerpoint/2010/main" val="44143098"/>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68ddf3f-b77f-46a0-9295-2b9495b51427"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C4DCD950-21A8-48C9-A6BA-3124D22D0002}">
  <ds:schemaRefs>
    <ds:schemaRef ds:uri="http://schemas.microsoft.com/sharepoint/v3/contenttype/forms"/>
  </ds:schemaRefs>
</ds:datastoreItem>
</file>

<file path=customXml/itemProps2.xml><?xml version="1.0" encoding="utf-8"?>
<ds:datastoreItem xmlns:ds="http://schemas.openxmlformats.org/officeDocument/2006/customXml" ds:itemID="{7A6FB7B1-CE43-493D-8729-DECD78D1E399}">
  <ds:schemaRefs>
    <ds:schemaRef ds:uri="Microsoft.SharePoint.Taxonomy.ContentTypeSync"/>
  </ds:schemaRefs>
</ds:datastoreItem>
</file>

<file path=customXml/itemProps3.xml><?xml version="1.0" encoding="utf-8"?>
<ds:datastoreItem xmlns:ds="http://schemas.openxmlformats.org/officeDocument/2006/customXml" ds:itemID="{2E3C3102-DCBB-4525-B060-99138F466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A13CF65-E941-4BC7-A272-85818FB2197C}">
  <ds:schemaRefs>
    <ds:schemaRef ds:uri="http://schemas.microsoft.com/office/2006/metadata/properties"/>
    <ds:schemaRef ds:uri="http://schemas.microsoft.com/office/infopath/2007/PartnerControls"/>
    <ds:schemaRef ds:uri="95ba42ad-0bbe-4ff2-b5a3-00bdc267f7a0"/>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4604</Words>
  <Application>Microsoft Office PowerPoint</Application>
  <PresentationFormat>On-screen Show (4:3)</PresentationFormat>
  <Paragraphs>257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Times New Roman</vt:lpstr>
      <vt:lpstr>Wingdings</vt:lpstr>
      <vt:lpstr>EMI_PPT</vt:lpstr>
      <vt:lpstr>Objetivos de la unidad </vt:lpstr>
      <vt:lpstr>Escenario: Condado de Liberty </vt:lpstr>
      <vt:lpstr>Ciudad central </vt:lpstr>
      <vt:lpstr>Tu rol </vt:lpstr>
      <vt:lpstr>Recinto ferial del condado de Liberty </vt:lpstr>
      <vt:lpstr>Feria del Condado de Liberty y Rodeo </vt:lpstr>
      <vt:lpstr>Accidente de camión cisterna </vt:lpstr>
      <vt:lpstr>Establecer comando </vt:lpstr>
      <vt:lpstr>Establecer comando (continuación) </vt:lpstr>
      <vt:lpstr>Establecer comando (continuación) </vt:lpstr>
      <vt:lpstr>Entonces, ¿qué sigue? </vt:lpstr>
      <vt:lpstr>Evaluar la naturaleza y la magnitud </vt:lpstr>
      <vt:lpstr>Mecanografía de incidentes </vt:lpstr>
      <vt:lpstr>Mecanografía de incidentes (continuación) </vt:lpstr>
      <vt:lpstr>Riesgos y preocupaciones de seguridad </vt:lpstr>
      <vt:lpstr>Riesgos y preocupaciones de seguridad (continuación) </vt:lpstr>
      <vt:lpstr>Determinar las prioridades iniciales y los requisitos de recursos inmediatos </vt:lpstr>
      <vt:lpstr>Determinar las prioridades iniciales y los requisitos de recursos inmediatos (continuación) </vt:lpstr>
      <vt:lpstr>Determinar las prioridades iniciales y los requisitos de recursos inmediatos (continuación)</vt:lpstr>
      <vt:lpstr>Determine las prioridades iniciales y los requisitos de recursos inmediatos (continuación) </vt:lpstr>
      <vt:lpstr>Determinar las prioridades iniciales y los requisitos de recursos inmediatos - Estudiante </vt:lpstr>
      <vt:lpstr>Determine las prioridades iniciales y los requisitos de recursos inmediatos (continuación)</vt:lpstr>
      <vt:lpstr>Determinar ubicaciones de incidentes </vt:lpstr>
      <vt:lpstr>Determine las ubicaciones de los incidentes (continuación) </vt:lpstr>
      <vt:lpstr>Establecer una estructura de ICS </vt:lpstr>
      <vt:lpstr>Establish an ICS Establecer una estructura de ICS (continuación) Structure (Continued)</vt:lpstr>
      <vt:lpstr>Establecer una estructura de ICS (continuación) </vt:lpstr>
      <vt:lpstr>Establecer una estructura de ICS (continuación) </vt:lpstr>
      <vt:lpstr>Establish an ICS Structure (Continued)</vt:lpstr>
      <vt:lpstr>Práctica de Selección de Personal </vt:lpstr>
      <vt:lpstr>Scenario Part 2</vt:lpstr>
      <vt:lpstr>Transferencia de comando</vt:lpstr>
      <vt:lpstr>Transferencia de mando (continuaccion)</vt:lpstr>
      <vt:lpstr>Repaso de la lección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2021-04-30T14:42:29Z</dcterms:created>
  <dcterms:modified xsi:type="dcterms:W3CDTF">2022-03-30T14:30:35Z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